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9" r:id="rId2"/>
    <p:sldId id="259" r:id="rId3"/>
    <p:sldId id="262" r:id="rId4"/>
    <p:sldId id="260" r:id="rId5"/>
    <p:sldId id="268" r:id="rId6"/>
    <p:sldId id="269" r:id="rId7"/>
    <p:sldId id="276" r:id="rId8"/>
    <p:sldId id="270" r:id="rId9"/>
    <p:sldId id="272" r:id="rId10"/>
    <p:sldId id="273" r:id="rId11"/>
    <p:sldId id="271" r:id="rId12"/>
    <p:sldId id="277" r:id="rId13"/>
    <p:sldId id="275"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26" autoAdjust="0"/>
  </p:normalViewPr>
  <p:slideViewPr>
    <p:cSldViewPr>
      <p:cViewPr>
        <p:scale>
          <a:sx n="74" d="100"/>
          <a:sy n="74" d="100"/>
        </p:scale>
        <p:origin x="-1690"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2F711-D400-4681-84DB-B9054292D66E}" type="doc">
      <dgm:prSet loTypeId="urn:microsoft.com/office/officeart/2005/8/layout/hProcess11" loCatId="process" qsTypeId="urn:microsoft.com/office/officeart/2005/8/quickstyle/simple1" qsCatId="simple" csTypeId="urn:microsoft.com/office/officeart/2005/8/colors/accent1_2" csCatId="accent1" phldr="1"/>
      <dgm:spPr/>
    </dgm:pt>
    <dgm:pt modelId="{53C2A0D8-2843-4831-A9BF-6FB64370D0C9}">
      <dgm:prSet phldrT="[Text]"/>
      <dgm:spPr/>
      <dgm:t>
        <a:bodyPr/>
        <a:lstStyle/>
        <a:p>
          <a:r>
            <a:rPr lang="en-US" dirty="0" smtClean="0"/>
            <a:t>New Employee Training “Final Exam” </a:t>
          </a:r>
          <a:endParaRPr lang="en-US" dirty="0"/>
        </a:p>
      </dgm:t>
    </dgm:pt>
    <dgm:pt modelId="{63DC3428-EF04-450D-9FA2-A4470A924F58}" type="parTrans" cxnId="{5C898EFA-975C-4394-8700-3EDF2B276700}">
      <dgm:prSet/>
      <dgm:spPr/>
      <dgm:t>
        <a:bodyPr/>
        <a:lstStyle/>
        <a:p>
          <a:endParaRPr lang="en-US"/>
        </a:p>
      </dgm:t>
    </dgm:pt>
    <dgm:pt modelId="{8F6221AA-2628-4122-8CC8-737ECC100320}" type="sibTrans" cxnId="{5C898EFA-975C-4394-8700-3EDF2B276700}">
      <dgm:prSet/>
      <dgm:spPr/>
      <dgm:t>
        <a:bodyPr/>
        <a:lstStyle/>
        <a:p>
          <a:endParaRPr lang="en-US"/>
        </a:p>
      </dgm:t>
    </dgm:pt>
    <dgm:pt modelId="{FE1032E8-C842-4C39-AF65-DF3C0D22C01C}">
      <dgm:prSet phldrT="[Text]"/>
      <dgm:spPr/>
      <dgm:t>
        <a:bodyPr/>
        <a:lstStyle/>
        <a:p>
          <a:r>
            <a:rPr lang="en-US" dirty="0" smtClean="0"/>
            <a:t>On-going Local Agency Self-Assessment</a:t>
          </a:r>
          <a:endParaRPr lang="en-US" dirty="0"/>
        </a:p>
      </dgm:t>
    </dgm:pt>
    <dgm:pt modelId="{9A1A4A87-E181-40C3-8FA3-5496E627E33B}" type="parTrans" cxnId="{C0B4E990-2243-4249-B43D-F4B97A42E212}">
      <dgm:prSet/>
      <dgm:spPr/>
      <dgm:t>
        <a:bodyPr/>
        <a:lstStyle/>
        <a:p>
          <a:endParaRPr lang="en-US"/>
        </a:p>
      </dgm:t>
    </dgm:pt>
    <dgm:pt modelId="{8C3098B9-54C8-466A-A043-285EB50DF8F3}" type="sibTrans" cxnId="{C0B4E990-2243-4249-B43D-F4B97A42E212}">
      <dgm:prSet/>
      <dgm:spPr/>
      <dgm:t>
        <a:bodyPr/>
        <a:lstStyle/>
        <a:p>
          <a:endParaRPr lang="en-US"/>
        </a:p>
      </dgm:t>
    </dgm:pt>
    <dgm:pt modelId="{B150303C-9D30-44D7-8108-A3FB49C6B8EA}">
      <dgm:prSet phldrT="[Text]"/>
      <dgm:spPr/>
      <dgm:t>
        <a:bodyPr/>
        <a:lstStyle/>
        <a:p>
          <a:r>
            <a:rPr lang="en-US" dirty="0" smtClean="0"/>
            <a:t>State Management Evaluation </a:t>
          </a:r>
          <a:endParaRPr lang="en-US" dirty="0"/>
        </a:p>
      </dgm:t>
    </dgm:pt>
    <dgm:pt modelId="{05006002-59B5-44D5-8BFE-B103B1B29C6F}" type="parTrans" cxnId="{E9F9006B-4553-478B-B92D-4597484E7F84}">
      <dgm:prSet/>
      <dgm:spPr/>
      <dgm:t>
        <a:bodyPr/>
        <a:lstStyle/>
        <a:p>
          <a:endParaRPr lang="en-US"/>
        </a:p>
      </dgm:t>
    </dgm:pt>
    <dgm:pt modelId="{F9DF9905-69B1-41D4-84A8-C62ABEF6FB06}" type="sibTrans" cxnId="{E9F9006B-4553-478B-B92D-4597484E7F84}">
      <dgm:prSet/>
      <dgm:spPr/>
      <dgm:t>
        <a:bodyPr/>
        <a:lstStyle/>
        <a:p>
          <a:endParaRPr lang="en-US"/>
        </a:p>
      </dgm:t>
    </dgm:pt>
    <dgm:pt modelId="{3739321A-2AB6-49DD-9606-7DF20605F19D}" type="pres">
      <dgm:prSet presAssocID="{D6D2F711-D400-4681-84DB-B9054292D66E}" presName="Name0" presStyleCnt="0">
        <dgm:presLayoutVars>
          <dgm:dir/>
          <dgm:resizeHandles val="exact"/>
        </dgm:presLayoutVars>
      </dgm:prSet>
      <dgm:spPr/>
    </dgm:pt>
    <dgm:pt modelId="{96B68F6F-B859-43D8-AC99-C288E9FB23A4}" type="pres">
      <dgm:prSet presAssocID="{D6D2F711-D400-4681-84DB-B9054292D66E}" presName="arrow" presStyleLbl="bgShp" presStyleIdx="0" presStyleCnt="1"/>
      <dgm:spPr>
        <a:solidFill>
          <a:schemeClr val="accent2">
            <a:lumMod val="40000"/>
            <a:lumOff val="60000"/>
          </a:schemeClr>
        </a:solidFill>
      </dgm:spPr>
    </dgm:pt>
    <dgm:pt modelId="{9806EF79-FE25-4C26-9438-3D67EA4ABD1F}" type="pres">
      <dgm:prSet presAssocID="{D6D2F711-D400-4681-84DB-B9054292D66E}" presName="points" presStyleCnt="0"/>
      <dgm:spPr/>
    </dgm:pt>
    <dgm:pt modelId="{3F4BFA44-71DA-4CDA-AFBD-0C9148EA5177}" type="pres">
      <dgm:prSet presAssocID="{53C2A0D8-2843-4831-A9BF-6FB64370D0C9}" presName="compositeA" presStyleCnt="0"/>
      <dgm:spPr/>
    </dgm:pt>
    <dgm:pt modelId="{5EFE7F9A-7766-4CC5-9D8A-EEF751EC9A30}" type="pres">
      <dgm:prSet presAssocID="{53C2A0D8-2843-4831-A9BF-6FB64370D0C9}" presName="textA" presStyleLbl="revTx" presStyleIdx="0" presStyleCnt="3">
        <dgm:presLayoutVars>
          <dgm:bulletEnabled val="1"/>
        </dgm:presLayoutVars>
      </dgm:prSet>
      <dgm:spPr/>
      <dgm:t>
        <a:bodyPr/>
        <a:lstStyle/>
        <a:p>
          <a:endParaRPr lang="en-US"/>
        </a:p>
      </dgm:t>
    </dgm:pt>
    <dgm:pt modelId="{2EEDC0C7-0C28-44A3-AC46-5705AF24D673}" type="pres">
      <dgm:prSet presAssocID="{53C2A0D8-2843-4831-A9BF-6FB64370D0C9}" presName="circleA" presStyleLbl="node1" presStyleIdx="0" presStyleCnt="3"/>
      <dgm:spPr/>
    </dgm:pt>
    <dgm:pt modelId="{06896F6D-93A9-4EE2-81A3-B678E3EA3C94}" type="pres">
      <dgm:prSet presAssocID="{53C2A0D8-2843-4831-A9BF-6FB64370D0C9}" presName="spaceA" presStyleCnt="0"/>
      <dgm:spPr/>
    </dgm:pt>
    <dgm:pt modelId="{8D3DF5B0-1A7A-43CE-9B75-CD82143F7412}" type="pres">
      <dgm:prSet presAssocID="{8F6221AA-2628-4122-8CC8-737ECC100320}" presName="space" presStyleCnt="0"/>
      <dgm:spPr/>
    </dgm:pt>
    <dgm:pt modelId="{DCF86E8B-819B-4026-B7A2-BFF5C797B544}" type="pres">
      <dgm:prSet presAssocID="{FE1032E8-C842-4C39-AF65-DF3C0D22C01C}" presName="compositeB" presStyleCnt="0"/>
      <dgm:spPr/>
    </dgm:pt>
    <dgm:pt modelId="{15F6F291-A1D4-4500-BB5F-DD7605903F48}" type="pres">
      <dgm:prSet presAssocID="{FE1032E8-C842-4C39-AF65-DF3C0D22C01C}" presName="textB" presStyleLbl="revTx" presStyleIdx="1" presStyleCnt="3">
        <dgm:presLayoutVars>
          <dgm:bulletEnabled val="1"/>
        </dgm:presLayoutVars>
      </dgm:prSet>
      <dgm:spPr/>
      <dgm:t>
        <a:bodyPr/>
        <a:lstStyle/>
        <a:p>
          <a:endParaRPr lang="en-US"/>
        </a:p>
      </dgm:t>
    </dgm:pt>
    <dgm:pt modelId="{A4D49711-F4FE-487A-A4FF-6CC9E1E780B6}" type="pres">
      <dgm:prSet presAssocID="{FE1032E8-C842-4C39-AF65-DF3C0D22C01C}" presName="circleB" presStyleLbl="node1" presStyleIdx="1" presStyleCnt="3"/>
      <dgm:spPr/>
    </dgm:pt>
    <dgm:pt modelId="{12D5B5C0-4E8D-4837-B9DF-6576D2F68B11}" type="pres">
      <dgm:prSet presAssocID="{FE1032E8-C842-4C39-AF65-DF3C0D22C01C}" presName="spaceB" presStyleCnt="0"/>
      <dgm:spPr/>
    </dgm:pt>
    <dgm:pt modelId="{DA4E1015-9847-425A-A9FE-ECA213F32919}" type="pres">
      <dgm:prSet presAssocID="{8C3098B9-54C8-466A-A043-285EB50DF8F3}" presName="space" presStyleCnt="0"/>
      <dgm:spPr/>
    </dgm:pt>
    <dgm:pt modelId="{E6DFEEB1-9AF0-4BAF-8D36-C23BE347D185}" type="pres">
      <dgm:prSet presAssocID="{B150303C-9D30-44D7-8108-A3FB49C6B8EA}" presName="compositeA" presStyleCnt="0"/>
      <dgm:spPr/>
    </dgm:pt>
    <dgm:pt modelId="{38E6598F-E876-4339-A5EE-553BA96329B9}" type="pres">
      <dgm:prSet presAssocID="{B150303C-9D30-44D7-8108-A3FB49C6B8EA}" presName="textA" presStyleLbl="revTx" presStyleIdx="2" presStyleCnt="3">
        <dgm:presLayoutVars>
          <dgm:bulletEnabled val="1"/>
        </dgm:presLayoutVars>
      </dgm:prSet>
      <dgm:spPr/>
      <dgm:t>
        <a:bodyPr/>
        <a:lstStyle/>
        <a:p>
          <a:endParaRPr lang="en-US"/>
        </a:p>
      </dgm:t>
    </dgm:pt>
    <dgm:pt modelId="{28F5C7FB-229E-4EBF-8A85-D92E8818C348}" type="pres">
      <dgm:prSet presAssocID="{B150303C-9D30-44D7-8108-A3FB49C6B8EA}" presName="circleA" presStyleLbl="node1" presStyleIdx="2" presStyleCnt="3"/>
      <dgm:spPr/>
    </dgm:pt>
    <dgm:pt modelId="{68C79E05-AC8C-4154-87EA-75E7549D9912}" type="pres">
      <dgm:prSet presAssocID="{B150303C-9D30-44D7-8108-A3FB49C6B8EA}" presName="spaceA" presStyleCnt="0"/>
      <dgm:spPr/>
    </dgm:pt>
  </dgm:ptLst>
  <dgm:cxnLst>
    <dgm:cxn modelId="{03ACE032-0E8E-433D-99B6-5D756D7C2201}" type="presOf" srcId="{FE1032E8-C842-4C39-AF65-DF3C0D22C01C}" destId="{15F6F291-A1D4-4500-BB5F-DD7605903F48}" srcOrd="0" destOrd="0" presId="urn:microsoft.com/office/officeart/2005/8/layout/hProcess11"/>
    <dgm:cxn modelId="{4582674E-1C61-4567-BB1A-CD80264A73C5}" type="presOf" srcId="{53C2A0D8-2843-4831-A9BF-6FB64370D0C9}" destId="{5EFE7F9A-7766-4CC5-9D8A-EEF751EC9A30}" srcOrd="0" destOrd="0" presId="urn:microsoft.com/office/officeart/2005/8/layout/hProcess11"/>
    <dgm:cxn modelId="{E9F9006B-4553-478B-B92D-4597484E7F84}" srcId="{D6D2F711-D400-4681-84DB-B9054292D66E}" destId="{B150303C-9D30-44D7-8108-A3FB49C6B8EA}" srcOrd="2" destOrd="0" parTransId="{05006002-59B5-44D5-8BFE-B103B1B29C6F}" sibTransId="{F9DF9905-69B1-41D4-84A8-C62ABEF6FB06}"/>
    <dgm:cxn modelId="{C0B4E990-2243-4249-B43D-F4B97A42E212}" srcId="{D6D2F711-D400-4681-84DB-B9054292D66E}" destId="{FE1032E8-C842-4C39-AF65-DF3C0D22C01C}" srcOrd="1" destOrd="0" parTransId="{9A1A4A87-E181-40C3-8FA3-5496E627E33B}" sibTransId="{8C3098B9-54C8-466A-A043-285EB50DF8F3}"/>
    <dgm:cxn modelId="{39BCF005-32EC-4795-9EC1-87BFCA3FD353}" type="presOf" srcId="{D6D2F711-D400-4681-84DB-B9054292D66E}" destId="{3739321A-2AB6-49DD-9606-7DF20605F19D}" srcOrd="0" destOrd="0" presId="urn:microsoft.com/office/officeart/2005/8/layout/hProcess11"/>
    <dgm:cxn modelId="{5C898EFA-975C-4394-8700-3EDF2B276700}" srcId="{D6D2F711-D400-4681-84DB-B9054292D66E}" destId="{53C2A0D8-2843-4831-A9BF-6FB64370D0C9}" srcOrd="0" destOrd="0" parTransId="{63DC3428-EF04-450D-9FA2-A4470A924F58}" sibTransId="{8F6221AA-2628-4122-8CC8-737ECC100320}"/>
    <dgm:cxn modelId="{FEC79BD0-1EEA-4CD2-A302-5E08D3DDC7DE}" type="presOf" srcId="{B150303C-9D30-44D7-8108-A3FB49C6B8EA}" destId="{38E6598F-E876-4339-A5EE-553BA96329B9}" srcOrd="0" destOrd="0" presId="urn:microsoft.com/office/officeart/2005/8/layout/hProcess11"/>
    <dgm:cxn modelId="{A68C95B1-6B26-44DF-9C90-B5F08C5A9B8A}" type="presParOf" srcId="{3739321A-2AB6-49DD-9606-7DF20605F19D}" destId="{96B68F6F-B859-43D8-AC99-C288E9FB23A4}" srcOrd="0" destOrd="0" presId="urn:microsoft.com/office/officeart/2005/8/layout/hProcess11"/>
    <dgm:cxn modelId="{8812D9F5-6976-43D8-B49A-85A33BF68921}" type="presParOf" srcId="{3739321A-2AB6-49DD-9606-7DF20605F19D}" destId="{9806EF79-FE25-4C26-9438-3D67EA4ABD1F}" srcOrd="1" destOrd="0" presId="urn:microsoft.com/office/officeart/2005/8/layout/hProcess11"/>
    <dgm:cxn modelId="{CAF287DC-5C3F-4B9E-8AC1-693CFC5315EA}" type="presParOf" srcId="{9806EF79-FE25-4C26-9438-3D67EA4ABD1F}" destId="{3F4BFA44-71DA-4CDA-AFBD-0C9148EA5177}" srcOrd="0" destOrd="0" presId="urn:microsoft.com/office/officeart/2005/8/layout/hProcess11"/>
    <dgm:cxn modelId="{23277C9E-E114-49F5-A3D6-AB3973E150AE}" type="presParOf" srcId="{3F4BFA44-71DA-4CDA-AFBD-0C9148EA5177}" destId="{5EFE7F9A-7766-4CC5-9D8A-EEF751EC9A30}" srcOrd="0" destOrd="0" presId="urn:microsoft.com/office/officeart/2005/8/layout/hProcess11"/>
    <dgm:cxn modelId="{E2F07F9E-B923-4D23-B713-4BCFAA6CAE91}" type="presParOf" srcId="{3F4BFA44-71DA-4CDA-AFBD-0C9148EA5177}" destId="{2EEDC0C7-0C28-44A3-AC46-5705AF24D673}" srcOrd="1" destOrd="0" presId="urn:microsoft.com/office/officeart/2005/8/layout/hProcess11"/>
    <dgm:cxn modelId="{F1501C89-1F8A-4F56-9C94-D2D109ED2948}" type="presParOf" srcId="{3F4BFA44-71DA-4CDA-AFBD-0C9148EA5177}" destId="{06896F6D-93A9-4EE2-81A3-B678E3EA3C94}" srcOrd="2" destOrd="0" presId="urn:microsoft.com/office/officeart/2005/8/layout/hProcess11"/>
    <dgm:cxn modelId="{352A921B-6493-42F1-BC28-8F904FD1CDB5}" type="presParOf" srcId="{9806EF79-FE25-4C26-9438-3D67EA4ABD1F}" destId="{8D3DF5B0-1A7A-43CE-9B75-CD82143F7412}" srcOrd="1" destOrd="0" presId="urn:microsoft.com/office/officeart/2005/8/layout/hProcess11"/>
    <dgm:cxn modelId="{A7FFFBF7-FF22-4F87-B07E-D9EF8F449AFA}" type="presParOf" srcId="{9806EF79-FE25-4C26-9438-3D67EA4ABD1F}" destId="{DCF86E8B-819B-4026-B7A2-BFF5C797B544}" srcOrd="2" destOrd="0" presId="urn:microsoft.com/office/officeart/2005/8/layout/hProcess11"/>
    <dgm:cxn modelId="{546E1069-BC11-46F6-9D56-0E024DAD2865}" type="presParOf" srcId="{DCF86E8B-819B-4026-B7A2-BFF5C797B544}" destId="{15F6F291-A1D4-4500-BB5F-DD7605903F48}" srcOrd="0" destOrd="0" presId="urn:microsoft.com/office/officeart/2005/8/layout/hProcess11"/>
    <dgm:cxn modelId="{3114B5D3-D18B-48C9-B091-30A4C2E0E95E}" type="presParOf" srcId="{DCF86E8B-819B-4026-B7A2-BFF5C797B544}" destId="{A4D49711-F4FE-487A-A4FF-6CC9E1E780B6}" srcOrd="1" destOrd="0" presId="urn:microsoft.com/office/officeart/2005/8/layout/hProcess11"/>
    <dgm:cxn modelId="{1338A117-3BCB-4DBC-9A3C-EA559D945CC3}" type="presParOf" srcId="{DCF86E8B-819B-4026-B7A2-BFF5C797B544}" destId="{12D5B5C0-4E8D-4837-B9DF-6576D2F68B11}" srcOrd="2" destOrd="0" presId="urn:microsoft.com/office/officeart/2005/8/layout/hProcess11"/>
    <dgm:cxn modelId="{C4478B40-D575-4AAF-8071-8BBE5E5197C0}" type="presParOf" srcId="{9806EF79-FE25-4C26-9438-3D67EA4ABD1F}" destId="{DA4E1015-9847-425A-A9FE-ECA213F32919}" srcOrd="3" destOrd="0" presId="urn:microsoft.com/office/officeart/2005/8/layout/hProcess11"/>
    <dgm:cxn modelId="{E8FC375E-F869-4004-AF01-3872F7FD4895}" type="presParOf" srcId="{9806EF79-FE25-4C26-9438-3D67EA4ABD1F}" destId="{E6DFEEB1-9AF0-4BAF-8D36-C23BE347D185}" srcOrd="4" destOrd="0" presId="urn:microsoft.com/office/officeart/2005/8/layout/hProcess11"/>
    <dgm:cxn modelId="{F9EA3340-148B-43C3-B5C3-6F4B344BD62E}" type="presParOf" srcId="{E6DFEEB1-9AF0-4BAF-8D36-C23BE347D185}" destId="{38E6598F-E876-4339-A5EE-553BA96329B9}" srcOrd="0" destOrd="0" presId="urn:microsoft.com/office/officeart/2005/8/layout/hProcess11"/>
    <dgm:cxn modelId="{A39735DD-3A7E-4001-B002-F56576DC82DC}" type="presParOf" srcId="{E6DFEEB1-9AF0-4BAF-8D36-C23BE347D185}" destId="{28F5C7FB-229E-4EBF-8A85-D92E8818C348}" srcOrd="1" destOrd="0" presId="urn:microsoft.com/office/officeart/2005/8/layout/hProcess11"/>
    <dgm:cxn modelId="{E7C6B987-0324-4B8A-81CD-504889AB49B1}" type="presParOf" srcId="{E6DFEEB1-9AF0-4BAF-8D36-C23BE347D185}" destId="{68C79E05-AC8C-4154-87EA-75E7549D9912}"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DC4C3-C4E4-4B12-9D30-24567154AF32}"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C1E7A350-850F-4974-B5CA-A7C2DE59E42A}">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Nutritionists</a:t>
          </a:r>
          <a:endParaRPr lang="en-US" dirty="0"/>
        </a:p>
      </dgm:t>
    </dgm:pt>
    <dgm:pt modelId="{10E1F38D-43B6-4FB0-9EEA-327FAA1FF428}" type="parTrans" cxnId="{D6E6B7F8-6FFA-4B17-90CC-5119C9CE6903}">
      <dgm:prSet/>
      <dgm:spPr/>
      <dgm:t>
        <a:bodyPr/>
        <a:lstStyle/>
        <a:p>
          <a:endParaRPr lang="en-US"/>
        </a:p>
      </dgm:t>
    </dgm:pt>
    <dgm:pt modelId="{E7CA3A2B-EB2A-4EFB-897D-EEABC3A2BFB4}" type="sibTrans" cxnId="{D6E6B7F8-6FFA-4B17-90CC-5119C9CE6903}">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76" t="-1084" r="-15376" b="1084"/>
          </a:stretch>
        </a:blipFill>
      </dgm:spPr>
      <dgm:t>
        <a:bodyPr/>
        <a:lstStyle/>
        <a:p>
          <a:endParaRPr lang="en-US"/>
        </a:p>
      </dgm:t>
    </dgm:pt>
    <dgm:pt modelId="{3818AD09-EA8F-45B7-814F-7F9FA01C9A1E}">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smtClean="0"/>
            <a:t>Certifiers</a:t>
          </a:r>
          <a:endParaRPr lang="en-US" dirty="0"/>
        </a:p>
      </dgm:t>
    </dgm:pt>
    <dgm:pt modelId="{C2706DF3-F56F-460A-8A1F-530AF079D63A}" type="parTrans" cxnId="{F809EF5D-DD38-46DB-B4CE-4CE0404EE786}">
      <dgm:prSet/>
      <dgm:spPr/>
      <dgm:t>
        <a:bodyPr/>
        <a:lstStyle/>
        <a:p>
          <a:endParaRPr lang="en-US"/>
        </a:p>
      </dgm:t>
    </dgm:pt>
    <dgm:pt modelId="{2FCE5369-7824-4AF9-9D73-5CBEB5D74396}" type="sibTrans" cxnId="{F809EF5D-DD38-46DB-B4CE-4CE0404EE786}">
      <dgm:prSet/>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24307" r="-5693"/>
          </a:stretch>
        </a:blipFill>
      </dgm:spPr>
      <dgm:t>
        <a:bodyPr/>
        <a:lstStyle/>
        <a:p>
          <a:endParaRPr lang="en-US"/>
        </a:p>
      </dgm:t>
    </dgm:pt>
    <dgm:pt modelId="{87747DF3-B12E-4F07-8BBB-6B1AB3046CF6}">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Coordinators</a:t>
          </a:r>
          <a:endParaRPr lang="en-US" dirty="0"/>
        </a:p>
      </dgm:t>
    </dgm:pt>
    <dgm:pt modelId="{6BA4ACE1-0890-40D3-8CDF-E351FD4D2345}" type="parTrans" cxnId="{F6ECC992-B76B-4946-A5A3-FFC24780D165}">
      <dgm:prSet/>
      <dgm:spPr/>
      <dgm:t>
        <a:bodyPr/>
        <a:lstStyle/>
        <a:p>
          <a:endParaRPr lang="en-US"/>
        </a:p>
      </dgm:t>
    </dgm:pt>
    <dgm:pt modelId="{158D4E5F-0BEE-4F59-A625-384F0E3EA6EF}" type="sibTrans" cxnId="{F6ECC992-B76B-4946-A5A3-FFC24780D165}">
      <dgm:prSet/>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5376" r="1376"/>
          </a:stretch>
        </a:blipFill>
      </dgm:spPr>
      <dgm:t>
        <a:bodyPr/>
        <a:lstStyle/>
        <a:p>
          <a:endParaRPr lang="en-US"/>
        </a:p>
      </dgm:t>
    </dgm:pt>
    <dgm:pt modelId="{CBB781B2-D30E-46D7-A951-4096B2050E76}">
      <dgm:prSet>
        <dgm:style>
          <a:lnRef idx="0">
            <a:schemeClr val="accent2"/>
          </a:lnRef>
          <a:fillRef idx="3">
            <a:schemeClr val="accent2"/>
          </a:fillRef>
          <a:effectRef idx="3">
            <a:schemeClr val="accent2"/>
          </a:effectRef>
          <a:fontRef idx="minor">
            <a:schemeClr val="lt1"/>
          </a:fontRef>
        </dgm:style>
      </dgm:prSet>
      <dgm:spPr/>
      <dgm:t>
        <a:bodyPr/>
        <a:lstStyle/>
        <a:p>
          <a:r>
            <a:rPr lang="en-US" dirty="0" smtClean="0"/>
            <a:t>Training Supervisors</a:t>
          </a:r>
          <a:endParaRPr lang="en-US" dirty="0"/>
        </a:p>
      </dgm:t>
    </dgm:pt>
    <dgm:pt modelId="{13EFA789-6D34-4AD0-B44B-434FFA57D9FE}" type="parTrans" cxnId="{4DB305A3-A95F-4F28-87A7-BD2623CA30F2}">
      <dgm:prSet/>
      <dgm:spPr/>
      <dgm:t>
        <a:bodyPr/>
        <a:lstStyle/>
        <a:p>
          <a:endParaRPr lang="en-US"/>
        </a:p>
      </dgm:t>
    </dgm:pt>
    <dgm:pt modelId="{703B0AE1-B181-4797-A223-757B9C714F2C}" type="sibTrans" cxnId="{4DB305A3-A95F-4F28-87A7-BD2623CA30F2}">
      <dgm:prSet/>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861" t="-3063" r="1861" b="-52937"/>
          </a:stretch>
        </a:blipFill>
      </dgm:spPr>
      <dgm:t>
        <a:bodyPr/>
        <a:lstStyle/>
        <a:p>
          <a:endParaRPr lang="en-US"/>
        </a:p>
      </dgm:t>
    </dgm:pt>
    <dgm:pt modelId="{2E77475B-1AC8-47B9-A0D6-AE97A6C69D89}" type="pres">
      <dgm:prSet presAssocID="{52BDC4C3-C4E4-4B12-9D30-24567154AF32}" presName="Name0" presStyleCnt="0">
        <dgm:presLayoutVars>
          <dgm:chMax val="21"/>
          <dgm:chPref val="21"/>
        </dgm:presLayoutVars>
      </dgm:prSet>
      <dgm:spPr/>
      <dgm:t>
        <a:bodyPr/>
        <a:lstStyle/>
        <a:p>
          <a:endParaRPr lang="en-US"/>
        </a:p>
      </dgm:t>
    </dgm:pt>
    <dgm:pt modelId="{8805FC1F-5A6F-4C02-965B-AAC92DF12D7B}" type="pres">
      <dgm:prSet presAssocID="{C1E7A350-850F-4974-B5CA-A7C2DE59E42A}" presName="text1" presStyleCnt="0"/>
      <dgm:spPr/>
    </dgm:pt>
    <dgm:pt modelId="{EBBF06E3-5B14-4355-BAEC-5B77C014EA49}" type="pres">
      <dgm:prSet presAssocID="{C1E7A350-850F-4974-B5CA-A7C2DE59E42A}" presName="textRepeatNode" presStyleLbl="alignNode1" presStyleIdx="0" presStyleCnt="4">
        <dgm:presLayoutVars>
          <dgm:chMax val="0"/>
          <dgm:chPref val="0"/>
          <dgm:bulletEnabled val="1"/>
        </dgm:presLayoutVars>
      </dgm:prSet>
      <dgm:spPr/>
      <dgm:t>
        <a:bodyPr/>
        <a:lstStyle/>
        <a:p>
          <a:endParaRPr lang="en-US"/>
        </a:p>
      </dgm:t>
    </dgm:pt>
    <dgm:pt modelId="{9B85D67B-D370-41AB-871C-B3579B79FBA1}" type="pres">
      <dgm:prSet presAssocID="{C1E7A350-850F-4974-B5CA-A7C2DE59E42A}" presName="textaccent1" presStyleCnt="0"/>
      <dgm:spPr/>
    </dgm:pt>
    <dgm:pt modelId="{CCD1AAC5-2B96-418F-9DC7-881A0877327B}" type="pres">
      <dgm:prSet presAssocID="{C1E7A350-850F-4974-B5CA-A7C2DE59E42A}" presName="accentRepeatNode" presStyleLbl="solidAlignAcc1" presStyleIdx="0" presStyleCnt="8"/>
      <dgm:spPr/>
    </dgm:pt>
    <dgm:pt modelId="{7DBA0DCA-175C-46DB-B0AC-71ACC1C8D533}" type="pres">
      <dgm:prSet presAssocID="{E7CA3A2B-EB2A-4EFB-897D-EEABC3A2BFB4}" presName="image1" presStyleCnt="0"/>
      <dgm:spPr/>
    </dgm:pt>
    <dgm:pt modelId="{1EA1989A-284D-4398-A732-9A061628AE79}" type="pres">
      <dgm:prSet presAssocID="{E7CA3A2B-EB2A-4EFB-897D-EEABC3A2BFB4}" presName="imageRepeatNode" presStyleLbl="alignAcc1" presStyleIdx="0" presStyleCnt="4"/>
      <dgm:spPr/>
      <dgm:t>
        <a:bodyPr/>
        <a:lstStyle/>
        <a:p>
          <a:endParaRPr lang="en-US"/>
        </a:p>
      </dgm:t>
    </dgm:pt>
    <dgm:pt modelId="{111E425B-1A5F-4A2F-82A7-EC5857009899}" type="pres">
      <dgm:prSet presAssocID="{E7CA3A2B-EB2A-4EFB-897D-EEABC3A2BFB4}" presName="imageaccent1" presStyleCnt="0"/>
      <dgm:spPr/>
    </dgm:pt>
    <dgm:pt modelId="{C36ADAD4-2A20-4CF0-9B1E-BC51A9BFEE9C}" type="pres">
      <dgm:prSet presAssocID="{E7CA3A2B-EB2A-4EFB-897D-EEABC3A2BFB4}" presName="accentRepeatNode" presStyleLbl="solidAlignAcc1" presStyleIdx="1" presStyleCnt="8"/>
      <dgm:spPr/>
    </dgm:pt>
    <dgm:pt modelId="{F2469C80-3744-486A-A75B-304531ABC583}" type="pres">
      <dgm:prSet presAssocID="{3818AD09-EA8F-45B7-814F-7F9FA01C9A1E}" presName="text2" presStyleCnt="0"/>
      <dgm:spPr/>
    </dgm:pt>
    <dgm:pt modelId="{1DE63A9F-2186-4554-8493-E3BB1A08288A}" type="pres">
      <dgm:prSet presAssocID="{3818AD09-EA8F-45B7-814F-7F9FA01C9A1E}" presName="textRepeatNode" presStyleLbl="alignNode1" presStyleIdx="1" presStyleCnt="4">
        <dgm:presLayoutVars>
          <dgm:chMax val="0"/>
          <dgm:chPref val="0"/>
          <dgm:bulletEnabled val="1"/>
        </dgm:presLayoutVars>
      </dgm:prSet>
      <dgm:spPr/>
      <dgm:t>
        <a:bodyPr/>
        <a:lstStyle/>
        <a:p>
          <a:endParaRPr lang="en-US"/>
        </a:p>
      </dgm:t>
    </dgm:pt>
    <dgm:pt modelId="{7A2CD039-4025-4ED4-83E3-DF7B27B2A684}" type="pres">
      <dgm:prSet presAssocID="{3818AD09-EA8F-45B7-814F-7F9FA01C9A1E}" presName="textaccent2" presStyleCnt="0"/>
      <dgm:spPr/>
    </dgm:pt>
    <dgm:pt modelId="{E379D9E8-4287-4934-9D63-0417C75833DB}" type="pres">
      <dgm:prSet presAssocID="{3818AD09-EA8F-45B7-814F-7F9FA01C9A1E}" presName="accentRepeatNode" presStyleLbl="solidAlignAcc1" presStyleIdx="2" presStyleCnt="8"/>
      <dgm:spPr/>
    </dgm:pt>
    <dgm:pt modelId="{6B76C875-4BDC-4463-91A7-5F1CA103A1DD}" type="pres">
      <dgm:prSet presAssocID="{2FCE5369-7824-4AF9-9D73-5CBEB5D74396}" presName="image2" presStyleCnt="0"/>
      <dgm:spPr/>
    </dgm:pt>
    <dgm:pt modelId="{E8F20B41-9A11-4F26-AD9F-826DF0CD5A24}" type="pres">
      <dgm:prSet presAssocID="{2FCE5369-7824-4AF9-9D73-5CBEB5D74396}" presName="imageRepeatNode" presStyleLbl="alignAcc1" presStyleIdx="1" presStyleCnt="4"/>
      <dgm:spPr/>
      <dgm:t>
        <a:bodyPr/>
        <a:lstStyle/>
        <a:p>
          <a:endParaRPr lang="en-US"/>
        </a:p>
      </dgm:t>
    </dgm:pt>
    <dgm:pt modelId="{D5634964-E20A-46BF-B902-2DB3E47DABE6}" type="pres">
      <dgm:prSet presAssocID="{2FCE5369-7824-4AF9-9D73-5CBEB5D74396}" presName="imageaccent2" presStyleCnt="0"/>
      <dgm:spPr/>
    </dgm:pt>
    <dgm:pt modelId="{B042EBF2-79B2-4BF1-AC40-7C9012B4FA9C}" type="pres">
      <dgm:prSet presAssocID="{2FCE5369-7824-4AF9-9D73-5CBEB5D74396}" presName="accentRepeatNode" presStyleLbl="solidAlignAcc1" presStyleIdx="3" presStyleCnt="8"/>
      <dgm:spPr/>
    </dgm:pt>
    <dgm:pt modelId="{710F0C00-CF2B-4D28-A1EC-B5D1FAECDF22}" type="pres">
      <dgm:prSet presAssocID="{CBB781B2-D30E-46D7-A951-4096B2050E76}" presName="text3" presStyleCnt="0"/>
      <dgm:spPr/>
    </dgm:pt>
    <dgm:pt modelId="{B11E500E-99CA-4659-9FEB-B562292C2AD6}" type="pres">
      <dgm:prSet presAssocID="{CBB781B2-D30E-46D7-A951-4096B2050E76}" presName="textRepeatNode" presStyleLbl="alignNode1" presStyleIdx="2" presStyleCnt="4">
        <dgm:presLayoutVars>
          <dgm:chMax val="0"/>
          <dgm:chPref val="0"/>
          <dgm:bulletEnabled val="1"/>
        </dgm:presLayoutVars>
      </dgm:prSet>
      <dgm:spPr/>
      <dgm:t>
        <a:bodyPr/>
        <a:lstStyle/>
        <a:p>
          <a:endParaRPr lang="en-US"/>
        </a:p>
      </dgm:t>
    </dgm:pt>
    <dgm:pt modelId="{44AF8BB6-1849-49E7-B4C3-EC507AB3BA6B}" type="pres">
      <dgm:prSet presAssocID="{CBB781B2-D30E-46D7-A951-4096B2050E76}" presName="textaccent3" presStyleCnt="0"/>
      <dgm:spPr/>
    </dgm:pt>
    <dgm:pt modelId="{F2ECBDC9-C557-4B69-BF0E-CD9A8D8E7222}" type="pres">
      <dgm:prSet presAssocID="{CBB781B2-D30E-46D7-A951-4096B2050E76}" presName="accentRepeatNode" presStyleLbl="solidAlignAcc1" presStyleIdx="4" presStyleCnt="8"/>
      <dgm:spPr/>
    </dgm:pt>
    <dgm:pt modelId="{DC83682D-BD5A-4E70-A524-6F66424A1373}" type="pres">
      <dgm:prSet presAssocID="{703B0AE1-B181-4797-A223-757B9C714F2C}" presName="image3" presStyleCnt="0"/>
      <dgm:spPr/>
    </dgm:pt>
    <dgm:pt modelId="{84C3F58F-95BB-417D-8E67-B0929A9C94DC}" type="pres">
      <dgm:prSet presAssocID="{703B0AE1-B181-4797-A223-757B9C714F2C}" presName="imageRepeatNode" presStyleLbl="alignAcc1" presStyleIdx="2" presStyleCnt="4" custLinFactNeighborX="-600" custLinFactNeighborY="2468"/>
      <dgm:spPr/>
      <dgm:t>
        <a:bodyPr/>
        <a:lstStyle/>
        <a:p>
          <a:endParaRPr lang="en-US"/>
        </a:p>
      </dgm:t>
    </dgm:pt>
    <dgm:pt modelId="{BC3BF4F1-8DCE-4063-BF64-20D62FC37C78}" type="pres">
      <dgm:prSet presAssocID="{703B0AE1-B181-4797-A223-757B9C714F2C}" presName="imageaccent3" presStyleCnt="0"/>
      <dgm:spPr/>
    </dgm:pt>
    <dgm:pt modelId="{6FF326DA-738F-4065-869E-740655C216B5}" type="pres">
      <dgm:prSet presAssocID="{703B0AE1-B181-4797-A223-757B9C714F2C}" presName="accentRepeatNode" presStyleLbl="solidAlignAcc1" presStyleIdx="5" presStyleCnt="8"/>
      <dgm:spPr/>
    </dgm:pt>
    <dgm:pt modelId="{F736D8DE-CCE2-4887-B712-EDE5431B62C7}" type="pres">
      <dgm:prSet presAssocID="{87747DF3-B12E-4F07-8BBB-6B1AB3046CF6}" presName="text4" presStyleCnt="0"/>
      <dgm:spPr/>
    </dgm:pt>
    <dgm:pt modelId="{510F79AA-C7B8-4A75-87E0-F694CEC8D0E7}" type="pres">
      <dgm:prSet presAssocID="{87747DF3-B12E-4F07-8BBB-6B1AB3046CF6}" presName="textRepeatNode" presStyleLbl="alignNode1" presStyleIdx="3" presStyleCnt="4">
        <dgm:presLayoutVars>
          <dgm:chMax val="0"/>
          <dgm:chPref val="0"/>
          <dgm:bulletEnabled val="1"/>
        </dgm:presLayoutVars>
      </dgm:prSet>
      <dgm:spPr/>
      <dgm:t>
        <a:bodyPr/>
        <a:lstStyle/>
        <a:p>
          <a:endParaRPr lang="en-US"/>
        </a:p>
      </dgm:t>
    </dgm:pt>
    <dgm:pt modelId="{9EBD9C16-0144-4E04-B1AF-C735370E906F}" type="pres">
      <dgm:prSet presAssocID="{87747DF3-B12E-4F07-8BBB-6B1AB3046CF6}" presName="textaccent4" presStyleCnt="0"/>
      <dgm:spPr/>
    </dgm:pt>
    <dgm:pt modelId="{F773FD62-89B2-4E83-BB2F-B93504939F30}" type="pres">
      <dgm:prSet presAssocID="{87747DF3-B12E-4F07-8BBB-6B1AB3046CF6}" presName="accentRepeatNode" presStyleLbl="solidAlignAcc1" presStyleIdx="6" presStyleCnt="8"/>
      <dgm:spPr/>
    </dgm:pt>
    <dgm:pt modelId="{F4DFA3A6-273A-4AE6-AFBF-7D16CBA1CD11}" type="pres">
      <dgm:prSet presAssocID="{158D4E5F-0BEE-4F59-A625-384F0E3EA6EF}" presName="image4" presStyleCnt="0"/>
      <dgm:spPr/>
    </dgm:pt>
    <dgm:pt modelId="{C7388E9E-D669-4EC9-B949-A901380AA717}" type="pres">
      <dgm:prSet presAssocID="{158D4E5F-0BEE-4F59-A625-384F0E3EA6EF}" presName="imageRepeatNode" presStyleLbl="alignAcc1" presStyleIdx="3" presStyleCnt="4"/>
      <dgm:spPr/>
      <dgm:t>
        <a:bodyPr/>
        <a:lstStyle/>
        <a:p>
          <a:endParaRPr lang="en-US"/>
        </a:p>
      </dgm:t>
    </dgm:pt>
    <dgm:pt modelId="{428443C5-D9B6-496A-9ABF-4BF2468EB7F6}" type="pres">
      <dgm:prSet presAssocID="{158D4E5F-0BEE-4F59-A625-384F0E3EA6EF}" presName="imageaccent4" presStyleCnt="0"/>
      <dgm:spPr/>
    </dgm:pt>
    <dgm:pt modelId="{D7E5253B-437E-4F29-B25C-00511ADF0AE5}" type="pres">
      <dgm:prSet presAssocID="{158D4E5F-0BEE-4F59-A625-384F0E3EA6EF}" presName="accentRepeatNode" presStyleLbl="solidAlignAcc1" presStyleIdx="7" presStyleCnt="8"/>
      <dgm:spPr/>
    </dgm:pt>
  </dgm:ptLst>
  <dgm:cxnLst>
    <dgm:cxn modelId="{25DBCAA8-9E82-4025-AF11-D85418506805}" type="presOf" srcId="{703B0AE1-B181-4797-A223-757B9C714F2C}" destId="{84C3F58F-95BB-417D-8E67-B0929A9C94DC}" srcOrd="0" destOrd="0" presId="urn:microsoft.com/office/officeart/2008/layout/HexagonCluster"/>
    <dgm:cxn modelId="{1CADE14D-2944-4162-A2EF-F8A05DE5FB08}" type="presOf" srcId="{158D4E5F-0BEE-4F59-A625-384F0E3EA6EF}" destId="{C7388E9E-D669-4EC9-B949-A901380AA717}" srcOrd="0" destOrd="0" presId="urn:microsoft.com/office/officeart/2008/layout/HexagonCluster"/>
    <dgm:cxn modelId="{A05F5D96-08BD-4342-9FE1-789C6BBD46DE}" type="presOf" srcId="{CBB781B2-D30E-46D7-A951-4096B2050E76}" destId="{B11E500E-99CA-4659-9FEB-B562292C2AD6}" srcOrd="0" destOrd="0" presId="urn:microsoft.com/office/officeart/2008/layout/HexagonCluster"/>
    <dgm:cxn modelId="{F6ECC992-B76B-4946-A5A3-FFC24780D165}" srcId="{52BDC4C3-C4E4-4B12-9D30-24567154AF32}" destId="{87747DF3-B12E-4F07-8BBB-6B1AB3046CF6}" srcOrd="3" destOrd="0" parTransId="{6BA4ACE1-0890-40D3-8CDF-E351FD4D2345}" sibTransId="{158D4E5F-0BEE-4F59-A625-384F0E3EA6EF}"/>
    <dgm:cxn modelId="{A7D70169-2600-4AE0-901D-22298E2949C6}" type="presOf" srcId="{52BDC4C3-C4E4-4B12-9D30-24567154AF32}" destId="{2E77475B-1AC8-47B9-A0D6-AE97A6C69D89}" srcOrd="0" destOrd="0" presId="urn:microsoft.com/office/officeart/2008/layout/HexagonCluster"/>
    <dgm:cxn modelId="{348F4CE3-4A20-4118-AF3A-2F90BABF7C89}" type="presOf" srcId="{C1E7A350-850F-4974-B5CA-A7C2DE59E42A}" destId="{EBBF06E3-5B14-4355-BAEC-5B77C014EA49}" srcOrd="0" destOrd="0" presId="urn:microsoft.com/office/officeart/2008/layout/HexagonCluster"/>
    <dgm:cxn modelId="{3D524875-8489-4EB6-992C-21FFE0B87F6A}" type="presOf" srcId="{E7CA3A2B-EB2A-4EFB-897D-EEABC3A2BFB4}" destId="{1EA1989A-284D-4398-A732-9A061628AE79}" srcOrd="0" destOrd="0" presId="urn:microsoft.com/office/officeart/2008/layout/HexagonCluster"/>
    <dgm:cxn modelId="{F809EF5D-DD38-46DB-B4CE-4CE0404EE786}" srcId="{52BDC4C3-C4E4-4B12-9D30-24567154AF32}" destId="{3818AD09-EA8F-45B7-814F-7F9FA01C9A1E}" srcOrd="1" destOrd="0" parTransId="{C2706DF3-F56F-460A-8A1F-530AF079D63A}" sibTransId="{2FCE5369-7824-4AF9-9D73-5CBEB5D74396}"/>
    <dgm:cxn modelId="{51AA34C0-5F9A-4934-ACA1-ECFFBC653300}" type="presOf" srcId="{87747DF3-B12E-4F07-8BBB-6B1AB3046CF6}" destId="{510F79AA-C7B8-4A75-87E0-F694CEC8D0E7}" srcOrd="0" destOrd="0" presId="urn:microsoft.com/office/officeart/2008/layout/HexagonCluster"/>
    <dgm:cxn modelId="{D6E6B7F8-6FFA-4B17-90CC-5119C9CE6903}" srcId="{52BDC4C3-C4E4-4B12-9D30-24567154AF32}" destId="{C1E7A350-850F-4974-B5CA-A7C2DE59E42A}" srcOrd="0" destOrd="0" parTransId="{10E1F38D-43B6-4FB0-9EEA-327FAA1FF428}" sibTransId="{E7CA3A2B-EB2A-4EFB-897D-EEABC3A2BFB4}"/>
    <dgm:cxn modelId="{4DB305A3-A95F-4F28-87A7-BD2623CA30F2}" srcId="{52BDC4C3-C4E4-4B12-9D30-24567154AF32}" destId="{CBB781B2-D30E-46D7-A951-4096B2050E76}" srcOrd="2" destOrd="0" parTransId="{13EFA789-6D34-4AD0-B44B-434FFA57D9FE}" sibTransId="{703B0AE1-B181-4797-A223-757B9C714F2C}"/>
    <dgm:cxn modelId="{BDDC4901-5936-4607-AA42-2580EA244BBF}" type="presOf" srcId="{2FCE5369-7824-4AF9-9D73-5CBEB5D74396}" destId="{E8F20B41-9A11-4F26-AD9F-826DF0CD5A24}" srcOrd="0" destOrd="0" presId="urn:microsoft.com/office/officeart/2008/layout/HexagonCluster"/>
    <dgm:cxn modelId="{44E2BAB6-8B68-4295-B3C6-14D4AD1EA82E}" type="presOf" srcId="{3818AD09-EA8F-45B7-814F-7F9FA01C9A1E}" destId="{1DE63A9F-2186-4554-8493-E3BB1A08288A}" srcOrd="0" destOrd="0" presId="urn:microsoft.com/office/officeart/2008/layout/HexagonCluster"/>
    <dgm:cxn modelId="{560CA1BF-9F62-43F1-BE56-7240564752E4}" type="presParOf" srcId="{2E77475B-1AC8-47B9-A0D6-AE97A6C69D89}" destId="{8805FC1F-5A6F-4C02-965B-AAC92DF12D7B}" srcOrd="0" destOrd="0" presId="urn:microsoft.com/office/officeart/2008/layout/HexagonCluster"/>
    <dgm:cxn modelId="{0B62D097-8E22-4BE6-B12D-3DAC76D26B70}" type="presParOf" srcId="{8805FC1F-5A6F-4C02-965B-AAC92DF12D7B}" destId="{EBBF06E3-5B14-4355-BAEC-5B77C014EA49}" srcOrd="0" destOrd="0" presId="urn:microsoft.com/office/officeart/2008/layout/HexagonCluster"/>
    <dgm:cxn modelId="{012F3CE1-CB29-4B12-B01B-07FC09CCB675}" type="presParOf" srcId="{2E77475B-1AC8-47B9-A0D6-AE97A6C69D89}" destId="{9B85D67B-D370-41AB-871C-B3579B79FBA1}" srcOrd="1" destOrd="0" presId="urn:microsoft.com/office/officeart/2008/layout/HexagonCluster"/>
    <dgm:cxn modelId="{B487C18A-D330-4BAA-9406-EF315F3C3119}" type="presParOf" srcId="{9B85D67B-D370-41AB-871C-B3579B79FBA1}" destId="{CCD1AAC5-2B96-418F-9DC7-881A0877327B}" srcOrd="0" destOrd="0" presId="urn:microsoft.com/office/officeart/2008/layout/HexagonCluster"/>
    <dgm:cxn modelId="{B2D139C3-418B-442B-B6D6-5E02DC2278F9}" type="presParOf" srcId="{2E77475B-1AC8-47B9-A0D6-AE97A6C69D89}" destId="{7DBA0DCA-175C-46DB-B0AC-71ACC1C8D533}" srcOrd="2" destOrd="0" presId="urn:microsoft.com/office/officeart/2008/layout/HexagonCluster"/>
    <dgm:cxn modelId="{E4C4F9C3-0ADC-4137-AE65-95D5C643DA11}" type="presParOf" srcId="{7DBA0DCA-175C-46DB-B0AC-71ACC1C8D533}" destId="{1EA1989A-284D-4398-A732-9A061628AE79}" srcOrd="0" destOrd="0" presId="urn:microsoft.com/office/officeart/2008/layout/HexagonCluster"/>
    <dgm:cxn modelId="{A89786E1-8B2C-4461-B007-E7BFEDD98BF0}" type="presParOf" srcId="{2E77475B-1AC8-47B9-A0D6-AE97A6C69D89}" destId="{111E425B-1A5F-4A2F-82A7-EC5857009899}" srcOrd="3" destOrd="0" presId="urn:microsoft.com/office/officeart/2008/layout/HexagonCluster"/>
    <dgm:cxn modelId="{AA9AA220-04FA-4B08-B977-5D84B47DE460}" type="presParOf" srcId="{111E425B-1A5F-4A2F-82A7-EC5857009899}" destId="{C36ADAD4-2A20-4CF0-9B1E-BC51A9BFEE9C}" srcOrd="0" destOrd="0" presId="urn:microsoft.com/office/officeart/2008/layout/HexagonCluster"/>
    <dgm:cxn modelId="{8A16113E-4ED9-4A2B-BF1E-2A5CD3AE79D0}" type="presParOf" srcId="{2E77475B-1AC8-47B9-A0D6-AE97A6C69D89}" destId="{F2469C80-3744-486A-A75B-304531ABC583}" srcOrd="4" destOrd="0" presId="urn:microsoft.com/office/officeart/2008/layout/HexagonCluster"/>
    <dgm:cxn modelId="{DA74887A-58B1-41C5-AA66-1DA9386E5328}" type="presParOf" srcId="{F2469C80-3744-486A-A75B-304531ABC583}" destId="{1DE63A9F-2186-4554-8493-E3BB1A08288A}" srcOrd="0" destOrd="0" presId="urn:microsoft.com/office/officeart/2008/layout/HexagonCluster"/>
    <dgm:cxn modelId="{A67CD924-A383-4513-B1E6-7AE7A13142E4}" type="presParOf" srcId="{2E77475B-1AC8-47B9-A0D6-AE97A6C69D89}" destId="{7A2CD039-4025-4ED4-83E3-DF7B27B2A684}" srcOrd="5" destOrd="0" presId="urn:microsoft.com/office/officeart/2008/layout/HexagonCluster"/>
    <dgm:cxn modelId="{12024AFC-24CA-4EF9-8A46-ACDC2B891FB8}" type="presParOf" srcId="{7A2CD039-4025-4ED4-83E3-DF7B27B2A684}" destId="{E379D9E8-4287-4934-9D63-0417C75833DB}" srcOrd="0" destOrd="0" presId="urn:microsoft.com/office/officeart/2008/layout/HexagonCluster"/>
    <dgm:cxn modelId="{2D37647D-92FD-4A08-BD20-A2C7C3E12F29}" type="presParOf" srcId="{2E77475B-1AC8-47B9-A0D6-AE97A6C69D89}" destId="{6B76C875-4BDC-4463-91A7-5F1CA103A1DD}" srcOrd="6" destOrd="0" presId="urn:microsoft.com/office/officeart/2008/layout/HexagonCluster"/>
    <dgm:cxn modelId="{D9232EEB-4D08-4D16-8812-510BACA5F5A0}" type="presParOf" srcId="{6B76C875-4BDC-4463-91A7-5F1CA103A1DD}" destId="{E8F20B41-9A11-4F26-AD9F-826DF0CD5A24}" srcOrd="0" destOrd="0" presId="urn:microsoft.com/office/officeart/2008/layout/HexagonCluster"/>
    <dgm:cxn modelId="{96C47345-23F2-4218-9099-2FD2BB065706}" type="presParOf" srcId="{2E77475B-1AC8-47B9-A0D6-AE97A6C69D89}" destId="{D5634964-E20A-46BF-B902-2DB3E47DABE6}" srcOrd="7" destOrd="0" presId="urn:microsoft.com/office/officeart/2008/layout/HexagonCluster"/>
    <dgm:cxn modelId="{D1617D7D-000F-4036-A1B6-E9300515292D}" type="presParOf" srcId="{D5634964-E20A-46BF-B902-2DB3E47DABE6}" destId="{B042EBF2-79B2-4BF1-AC40-7C9012B4FA9C}" srcOrd="0" destOrd="0" presId="urn:microsoft.com/office/officeart/2008/layout/HexagonCluster"/>
    <dgm:cxn modelId="{16B57E2B-9F93-4CCC-98F9-F013B1F282CB}" type="presParOf" srcId="{2E77475B-1AC8-47B9-A0D6-AE97A6C69D89}" destId="{710F0C00-CF2B-4D28-A1EC-B5D1FAECDF22}" srcOrd="8" destOrd="0" presId="urn:microsoft.com/office/officeart/2008/layout/HexagonCluster"/>
    <dgm:cxn modelId="{700AAC94-A108-4F7F-973A-8A3A31D3E65A}" type="presParOf" srcId="{710F0C00-CF2B-4D28-A1EC-B5D1FAECDF22}" destId="{B11E500E-99CA-4659-9FEB-B562292C2AD6}" srcOrd="0" destOrd="0" presId="urn:microsoft.com/office/officeart/2008/layout/HexagonCluster"/>
    <dgm:cxn modelId="{2E857B3F-6F8C-43FB-9AF4-30C24B36F6E0}" type="presParOf" srcId="{2E77475B-1AC8-47B9-A0D6-AE97A6C69D89}" destId="{44AF8BB6-1849-49E7-B4C3-EC507AB3BA6B}" srcOrd="9" destOrd="0" presId="urn:microsoft.com/office/officeart/2008/layout/HexagonCluster"/>
    <dgm:cxn modelId="{5FF91196-733A-487F-9E6F-607C6D0220CE}" type="presParOf" srcId="{44AF8BB6-1849-49E7-B4C3-EC507AB3BA6B}" destId="{F2ECBDC9-C557-4B69-BF0E-CD9A8D8E7222}" srcOrd="0" destOrd="0" presId="urn:microsoft.com/office/officeart/2008/layout/HexagonCluster"/>
    <dgm:cxn modelId="{F05C9EA9-66E5-4E31-B3A3-059139245832}" type="presParOf" srcId="{2E77475B-1AC8-47B9-A0D6-AE97A6C69D89}" destId="{DC83682D-BD5A-4E70-A524-6F66424A1373}" srcOrd="10" destOrd="0" presId="urn:microsoft.com/office/officeart/2008/layout/HexagonCluster"/>
    <dgm:cxn modelId="{F8E46E45-ED6C-4D98-B9C0-4C2B12CD9804}" type="presParOf" srcId="{DC83682D-BD5A-4E70-A524-6F66424A1373}" destId="{84C3F58F-95BB-417D-8E67-B0929A9C94DC}" srcOrd="0" destOrd="0" presId="urn:microsoft.com/office/officeart/2008/layout/HexagonCluster"/>
    <dgm:cxn modelId="{3A578073-BEA2-4A6E-BD37-F077AC33E8A4}" type="presParOf" srcId="{2E77475B-1AC8-47B9-A0D6-AE97A6C69D89}" destId="{BC3BF4F1-8DCE-4063-BF64-20D62FC37C78}" srcOrd="11" destOrd="0" presId="urn:microsoft.com/office/officeart/2008/layout/HexagonCluster"/>
    <dgm:cxn modelId="{48152B6C-84F2-40AF-BA63-965AEF7DA513}" type="presParOf" srcId="{BC3BF4F1-8DCE-4063-BF64-20D62FC37C78}" destId="{6FF326DA-738F-4065-869E-740655C216B5}" srcOrd="0" destOrd="0" presId="urn:microsoft.com/office/officeart/2008/layout/HexagonCluster"/>
    <dgm:cxn modelId="{656702B3-03F0-420D-AE00-E3085BE94864}" type="presParOf" srcId="{2E77475B-1AC8-47B9-A0D6-AE97A6C69D89}" destId="{F736D8DE-CCE2-4887-B712-EDE5431B62C7}" srcOrd="12" destOrd="0" presId="urn:microsoft.com/office/officeart/2008/layout/HexagonCluster"/>
    <dgm:cxn modelId="{31367821-247C-420F-8C80-35583C66EE0A}" type="presParOf" srcId="{F736D8DE-CCE2-4887-B712-EDE5431B62C7}" destId="{510F79AA-C7B8-4A75-87E0-F694CEC8D0E7}" srcOrd="0" destOrd="0" presId="urn:microsoft.com/office/officeart/2008/layout/HexagonCluster"/>
    <dgm:cxn modelId="{46606763-7625-40C2-9B86-730A76409551}" type="presParOf" srcId="{2E77475B-1AC8-47B9-A0D6-AE97A6C69D89}" destId="{9EBD9C16-0144-4E04-B1AF-C735370E906F}" srcOrd="13" destOrd="0" presId="urn:microsoft.com/office/officeart/2008/layout/HexagonCluster"/>
    <dgm:cxn modelId="{49C65D03-894E-46D6-B656-8B5B0D5B7F7B}" type="presParOf" srcId="{9EBD9C16-0144-4E04-B1AF-C735370E906F}" destId="{F773FD62-89B2-4E83-BB2F-B93504939F30}" srcOrd="0" destOrd="0" presId="urn:microsoft.com/office/officeart/2008/layout/HexagonCluster"/>
    <dgm:cxn modelId="{75DA6F6D-7110-43DF-A67D-271E18790DE6}" type="presParOf" srcId="{2E77475B-1AC8-47B9-A0D6-AE97A6C69D89}" destId="{F4DFA3A6-273A-4AE6-AFBF-7D16CBA1CD11}" srcOrd="14" destOrd="0" presId="urn:microsoft.com/office/officeart/2008/layout/HexagonCluster"/>
    <dgm:cxn modelId="{D8BC648A-72E4-4401-878E-4A7DD1F04E4D}" type="presParOf" srcId="{F4DFA3A6-273A-4AE6-AFBF-7D16CBA1CD11}" destId="{C7388E9E-D669-4EC9-B949-A901380AA717}" srcOrd="0" destOrd="0" presId="urn:microsoft.com/office/officeart/2008/layout/HexagonCluster"/>
    <dgm:cxn modelId="{72CEFEBC-E16C-4905-807C-6F63BB45B731}" type="presParOf" srcId="{2E77475B-1AC8-47B9-A0D6-AE97A6C69D89}" destId="{428443C5-D9B6-496A-9ABF-4BF2468EB7F6}" srcOrd="15" destOrd="0" presId="urn:microsoft.com/office/officeart/2008/layout/HexagonCluster"/>
    <dgm:cxn modelId="{E2D2B889-B838-42BA-886D-E2D28453DAE9}" type="presParOf" srcId="{428443C5-D9B6-496A-9ABF-4BF2468EB7F6}" destId="{D7E5253B-437E-4F29-B25C-00511ADF0AE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D2AC99-5C25-42E8-83FC-11F0336FD9B1}" type="datetimeFigureOut">
              <a:rPr lang="en-US" smtClean="0"/>
              <a:pPr/>
              <a:t>4/24/2015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18A5D2-2A72-4432-B0E5-13271F4DE28B}" type="slidenum">
              <a:rPr lang="en-US" smtClean="0"/>
              <a:pPr/>
              <a:t>‹#›</a:t>
            </a:fld>
            <a:endParaRPr lang="en-US"/>
          </a:p>
        </p:txBody>
      </p:sp>
    </p:spTree>
    <p:extLst>
      <p:ext uri="{BB962C8B-B14F-4D97-AF65-F5344CB8AC3E}">
        <p14:creationId xmlns:p14="http://schemas.microsoft.com/office/powerpoint/2010/main" val="3305511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Welcome and thank you for participating in the Value Enhanced Nutrition Assessment (VENA) webinar.  My name is Donn</a:t>
            </a:r>
            <a:r>
              <a:rPr lang="en-US" sz="1200" kern="1200" baseline="0" dirty="0" smtClean="0">
                <a:solidFill>
                  <a:schemeClr val="tx1"/>
                </a:solidFill>
                <a:latin typeface="+mn-lt"/>
                <a:ea typeface="+mn-ea"/>
                <a:cs typeface="+mn-cs"/>
              </a:rPr>
              <a:t>a Hines</a:t>
            </a:r>
            <a:r>
              <a:rPr lang="en-US" sz="1200" kern="1200" dirty="0" smtClean="0">
                <a:solidFill>
                  <a:schemeClr val="tx1"/>
                </a:solidFill>
                <a:latin typeface="+mn-lt"/>
                <a:ea typeface="+mn-ea"/>
                <a:cs typeface="+mn-cs"/>
              </a:rPr>
              <a:t>,  Chief of the Policy Branch at the Food and Nutrition Service National</a:t>
            </a:r>
            <a:r>
              <a:rPr lang="en-US" sz="1200" kern="1200" baseline="0" dirty="0" smtClean="0">
                <a:solidFill>
                  <a:schemeClr val="tx1"/>
                </a:solidFill>
                <a:latin typeface="+mn-lt"/>
                <a:ea typeface="+mn-ea"/>
                <a:cs typeface="+mn-cs"/>
              </a:rPr>
              <a:t> office.  We</a:t>
            </a:r>
            <a:r>
              <a:rPr lang="en-US" sz="1200" kern="1200" dirty="0" smtClean="0">
                <a:solidFill>
                  <a:schemeClr val="tx1"/>
                </a:solidFill>
                <a:latin typeface="+mn-lt"/>
                <a:ea typeface="+mn-ea"/>
                <a:cs typeface="+mn-cs"/>
              </a:rPr>
              <a:t> are pleased to present this series of webinars with the purpose of revitalizing VENA and to assist State and local agencies in their continued implementation of VENA.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8681F13-AAA4-4B17-B8DF-AFC7F7BD9A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rubric allows an observer to score the </a:t>
            </a:r>
            <a:r>
              <a:rPr lang="en-US" dirty="0" err="1"/>
              <a:t>observee</a:t>
            </a:r>
            <a:r>
              <a:rPr lang="en-US" dirty="0"/>
              <a:t> on the HOW, not the WHAT. For example, you can see on this slide, the first two bullet points state, “offers education at appropriate moments,” and “offers different topics to discuss based on assessment and client’s interest at appropriate times.”  Before the rubric, staff would sometimes jump right in and provide nutrition education, because that is one of the black and white rules, but they would either provide education that wasn’t relevant to the nutrition assessment, and/or would just give the client information at irrelevant times. An example of this would be when a client has a low hemoglobin reading. Instead of further assessing why the reading was low, staff would immediately being telling the client they needed to eat more iron rich foods. Staff did give nutrition education, but they missed the mark by not further assessing the situation, and determining if the client was even interested in discussing the issue. The rubric provides a better definition of what is expected, and our staff are now hitting the mark. </a:t>
            </a:r>
          </a:p>
          <a:p>
            <a:pPr defTabSz="931774">
              <a:defRPr/>
            </a:pPr>
            <a:r>
              <a:rPr lang="en-US" dirty="0"/>
              <a:t>When some of our local agency clinic supervisors and trainers first saw the rubric, they were not very sure about it. Many thought it was to grey and subjective. I reminded them it was supposed to be grey and encouraged them to give it a try. Once they started observing an appointment, with the rubric in front of them, they would see it wasn’t subjective. Actually, it would made things more </a:t>
            </a:r>
            <a:r>
              <a:rPr lang="en-US" dirty="0" err="1"/>
              <a:t>clearl</a:t>
            </a:r>
            <a:r>
              <a:rPr lang="en-US" dirty="0"/>
              <a:t> on what was lacking from an appointment, and what targets were being hit. </a:t>
            </a:r>
          </a:p>
          <a:p>
            <a:pPr defTabSz="931774">
              <a:defRPr/>
            </a:pPr>
            <a:endParaRPr lang="en-US" dirty="0"/>
          </a:p>
          <a:p>
            <a:r>
              <a:rPr lang="en-US" dirty="0" smtClean="0"/>
              <a:t>Next Slide Please.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10</a:t>
            </a:fld>
            <a:endParaRPr lang="en-US"/>
          </a:p>
        </p:txBody>
      </p:sp>
    </p:spTree>
    <p:extLst>
      <p:ext uri="{BB962C8B-B14F-4D97-AF65-F5344CB8AC3E}">
        <p14:creationId xmlns:p14="http://schemas.microsoft.com/office/powerpoint/2010/main" val="289949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rubric is now used to train all new Arizona WIC employees, and serves as the “final exam.” </a:t>
            </a:r>
          </a:p>
          <a:p>
            <a:r>
              <a:rPr lang="en-US" dirty="0"/>
              <a:t>Local Agencies use the rubric when observing their staff for their local agency self-assessment</a:t>
            </a:r>
          </a:p>
          <a:p>
            <a:r>
              <a:rPr lang="en-US" dirty="0"/>
              <a:t>As mentioned previously, it is also used during the ME. We are Literally on the same page. Being on the same page has made a difference in the ME process. </a:t>
            </a:r>
          </a:p>
          <a:p>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11</a:t>
            </a:fld>
            <a:endParaRPr lang="en-US"/>
          </a:p>
        </p:txBody>
      </p:sp>
    </p:spTree>
    <p:extLst>
      <p:ext uri="{BB962C8B-B14F-4D97-AF65-F5344CB8AC3E}">
        <p14:creationId xmlns:p14="http://schemas.microsoft.com/office/powerpoint/2010/main" val="3055359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There</a:t>
            </a:r>
            <a:r>
              <a:rPr lang="en-US" baseline="0" dirty="0" smtClean="0"/>
              <a:t> are now less surprises at MEs in terms of what is expected from staff. This is because the rubric is a lot easier to read and refer to then </a:t>
            </a:r>
            <a:r>
              <a:rPr lang="en-US" dirty="0"/>
              <a:t>the entire policy and procedure manual sections on how to conduct a certification and nutrition education appointment. Local agency directors and staff know what is expected of them and what the ME team is looking for. </a:t>
            </a:r>
          </a:p>
          <a:p>
            <a:pPr defTabSz="931774">
              <a:defRPr/>
            </a:pPr>
            <a:r>
              <a:rPr lang="en-US" dirty="0"/>
              <a:t>After observing an appointment during an ME, state staff have a discussion with local agency staff and provide feedback. State staff use the same PCS/VENA skills on local agency staff that local agency staff use on clients. Local agency staff really appreciate this, not only because they like the way feedback is delivered, but also because they like seeing how the PCS/VENA soft skills can be incorporated into a different situation. </a:t>
            </a:r>
          </a:p>
          <a:p>
            <a:pPr defTabSz="931774">
              <a:defRPr/>
            </a:pPr>
            <a:r>
              <a:rPr lang="en-US" dirty="0"/>
              <a:t>We are now going to go back to Jaclyn who will be reviews some limitations of the rubric as well as some examples of what a 0-3 nutrition </a:t>
            </a:r>
            <a:r>
              <a:rPr lang="en-US"/>
              <a:t>education appointment can look like. </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12</a:t>
            </a:fld>
            <a:endParaRPr lang="en-US"/>
          </a:p>
        </p:txBody>
      </p:sp>
    </p:spTree>
    <p:extLst>
      <p:ext uri="{BB962C8B-B14F-4D97-AF65-F5344CB8AC3E}">
        <p14:creationId xmlns:p14="http://schemas.microsoft.com/office/powerpoint/2010/main" val="365462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all projects, there are always two-sides</a:t>
            </a:r>
            <a:r>
              <a:rPr lang="en-US" baseline="0" dirty="0" smtClean="0"/>
              <a:t> to the story. The Rubric, though it helps shine light on a the approach, doesn’t get there on it it’s own. Some of the terms are still abstract and some what subjective. Words like “appropriate” and “relevant” assume you know the content well enough to make that assessment. It also might provide the content, but individuals still need help applying those concepts to a real-life situation. When we first implemented the rubric, we provided a training that included a video for feedback. Prior to this we also went to the clinics to validate the tool internally. Based on observations we were able to put examples together to demonstrate the application of the rubric.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13</a:t>
            </a:fld>
            <a:endParaRPr lang="en-US"/>
          </a:p>
        </p:txBody>
      </p:sp>
    </p:spTree>
    <p:extLst>
      <p:ext uri="{BB962C8B-B14F-4D97-AF65-F5344CB8AC3E}">
        <p14:creationId xmlns:p14="http://schemas.microsoft.com/office/powerpoint/2010/main" val="290263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offer some examples of a 0 – 3 for Nutrition Education. Here is a 0. No offering of education.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14</a:t>
            </a:fld>
            <a:endParaRPr lang="en-US"/>
          </a:p>
        </p:txBody>
      </p:sp>
    </p:spTree>
    <p:extLst>
      <p:ext uri="{BB962C8B-B14F-4D97-AF65-F5344CB8AC3E}">
        <p14:creationId xmlns:p14="http://schemas.microsoft.com/office/powerpoint/2010/main" val="251437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1 – Nutrition Education offered at inappropriate times. Here you can see the counselor is “knee-jerk” reacting to mom’s responses during the assessment with nutrition education. There is no connection or acknowledgement of client interest or motivation.</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15</a:t>
            </a:fld>
            <a:endParaRPr lang="en-US"/>
          </a:p>
        </p:txBody>
      </p:sp>
    </p:spTree>
    <p:extLst>
      <p:ext uri="{BB962C8B-B14F-4D97-AF65-F5344CB8AC3E}">
        <p14:creationId xmlns:p14="http://schemas.microsoft.com/office/powerpoint/2010/main" val="2522698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 2. Information is connected to a client</a:t>
            </a:r>
            <a:r>
              <a:rPr lang="en-US" baseline="0" dirty="0" smtClean="0"/>
              <a:t> concern, but necessarily offered with the finesse of PCS.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16</a:t>
            </a:fld>
            <a:endParaRPr lang="en-US"/>
          </a:p>
        </p:txBody>
      </p:sp>
    </p:spTree>
    <p:extLst>
      <p:ext uri="{BB962C8B-B14F-4D97-AF65-F5344CB8AC3E}">
        <p14:creationId xmlns:p14="http://schemas.microsoft.com/office/powerpoint/2010/main" val="2860458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full 3. The staff member summarized the assessment, identified the client’s concern, reflected and asked for permission and used</a:t>
            </a:r>
            <a:r>
              <a:rPr lang="en-US" baseline="0" dirty="0" smtClean="0"/>
              <a:t> open-ended questions. Note: we don’t necessarily expect ALL aspects to be here, but in general for the approach to have been attempted.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17</a:t>
            </a:fld>
            <a:endParaRPr lang="en-US"/>
          </a:p>
        </p:txBody>
      </p:sp>
    </p:spTree>
    <p:extLst>
      <p:ext uri="{BB962C8B-B14F-4D97-AF65-F5344CB8AC3E}">
        <p14:creationId xmlns:p14="http://schemas.microsoft.com/office/powerpoint/2010/main" val="2572981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link</a:t>
            </a:r>
            <a:r>
              <a:rPr lang="en-US" baseline="0" dirty="0" smtClean="0"/>
              <a:t> to the rubric is on slide 9 and 10.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18</a:t>
            </a:fld>
            <a:endParaRPr lang="en-US"/>
          </a:p>
        </p:txBody>
      </p:sp>
    </p:spTree>
    <p:extLst>
      <p:ext uri="{BB962C8B-B14F-4D97-AF65-F5344CB8AC3E}">
        <p14:creationId xmlns:p14="http://schemas.microsoft.com/office/powerpoint/2010/main" val="235061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Good afternoon!</a:t>
            </a:r>
            <a:r>
              <a:rPr lang="en-US" baseline="0" dirty="0" smtClean="0"/>
              <a:t> This is </a:t>
            </a:r>
            <a:r>
              <a:rPr lang="en-US" baseline="0" dirty="0" err="1" smtClean="0"/>
              <a:t>Vernita</a:t>
            </a:r>
            <a:r>
              <a:rPr lang="en-US" baseline="0" dirty="0" smtClean="0"/>
              <a:t> Reyna and I am a nutrition consultant with the Oregon WIC program. Today, </a:t>
            </a:r>
            <a:r>
              <a:rPr lang="en-US" dirty="0" smtClean="0"/>
              <a:t>Oregon will present with a focus on how state staff are putting VENA into action. Specifically, we will discuss how state staff model VENA including our approach to management evaluations and the collaborative work we do with local agency staff to achieve VENA competencies.</a:t>
            </a:r>
          </a:p>
          <a:p>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19</a:t>
            </a:fld>
            <a:endParaRPr lang="en-US"/>
          </a:p>
        </p:txBody>
      </p:sp>
    </p:spTree>
    <p:extLst>
      <p:ext uri="{BB962C8B-B14F-4D97-AF65-F5344CB8AC3E}">
        <p14:creationId xmlns:p14="http://schemas.microsoft.com/office/powerpoint/2010/main" val="226149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 are thrilled to have representatives</a:t>
            </a:r>
            <a:r>
              <a:rPr lang="en-US" baseline="0" dirty="0" smtClean="0"/>
              <a:t> from the Arizona WIC Program:  Jaclyn Chamberlain &amp; Marlene Williams; and from Oregon WIC:  </a:t>
            </a:r>
            <a:r>
              <a:rPr lang="en-US" baseline="0" dirty="0" err="1" smtClean="0"/>
              <a:t>Vernita</a:t>
            </a:r>
            <a:r>
              <a:rPr lang="en-US" baseline="0" dirty="0" smtClean="0"/>
              <a:t> Reyna and Kim McGee present:  </a:t>
            </a:r>
            <a:r>
              <a:rPr lang="en-US" i="1" baseline="0" dirty="0" smtClean="0"/>
              <a:t>Hitting the Mark:  Putting VENA Into Action.</a:t>
            </a:r>
          </a:p>
          <a:p>
            <a:endParaRPr lang="en-US" i="1" baseline="0" dirty="0" smtClean="0"/>
          </a:p>
          <a:p>
            <a:r>
              <a:rPr lang="en-US" i="0" baseline="0" dirty="0" smtClean="0"/>
              <a:t>I will now turn it over to Jaclyn.</a:t>
            </a:r>
            <a:endParaRPr lang="en-US" i="0" dirty="0" smtClean="0"/>
          </a:p>
          <a:p>
            <a:endParaRPr lang="en-US" dirty="0"/>
          </a:p>
        </p:txBody>
      </p:sp>
      <p:sp>
        <p:nvSpPr>
          <p:cNvPr id="4" name="Slide Number Placeholder 3"/>
          <p:cNvSpPr>
            <a:spLocks noGrp="1"/>
          </p:cNvSpPr>
          <p:nvPr>
            <p:ph type="sldNum" sz="quarter" idx="10"/>
          </p:nvPr>
        </p:nvSpPr>
        <p:spPr/>
        <p:txBody>
          <a:bodyPr/>
          <a:lstStyle/>
          <a:p>
            <a:fld id="{58681F13-AAA4-4B17-B8DF-AFC7F7BD9A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VENA goals for staff interaction with participants are the same as Oregon’s goals for state interaction with local agency</a:t>
            </a:r>
            <a:r>
              <a:rPr lang="en-US" baseline="0" dirty="0" smtClean="0"/>
              <a:t> staff</a:t>
            </a:r>
            <a:r>
              <a:rPr lang="en-US" dirty="0" smtClean="0"/>
              <a:t>. We want to focus on strengths, </a:t>
            </a:r>
            <a:r>
              <a:rPr lang="en-US" baseline="0" dirty="0" smtClean="0"/>
              <a:t>d</a:t>
            </a:r>
            <a:r>
              <a:rPr lang="en-US" dirty="0" smtClean="0"/>
              <a:t>evelop rapport, and support achievement of desired outcomes.</a:t>
            </a:r>
            <a:r>
              <a:rPr lang="en-US" baseline="0" dirty="0" smtClean="0"/>
              <a:t> In Oregon, the desired outcome of state and local partnership is </a:t>
            </a:r>
            <a:r>
              <a:rPr lang="en-US" dirty="0" smtClean="0"/>
              <a:t>delivery of quality WIC services. The management evaluation process is an opportunity to work together toward assuring that this goal is met.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20</a:t>
            </a:fld>
            <a:endParaRPr lang="en-US"/>
          </a:p>
        </p:txBody>
      </p:sp>
    </p:spTree>
    <p:extLst>
      <p:ext uri="{BB962C8B-B14F-4D97-AF65-F5344CB8AC3E}">
        <p14:creationId xmlns:p14="http://schemas.microsoft.com/office/powerpoint/2010/main" val="189585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work with participants in a VENA environment,</a:t>
            </a:r>
            <a:r>
              <a:rPr lang="en-US" baseline="0" dirty="0" smtClean="0"/>
              <a:t> we move away from focusing on the negative and instead, look for strengths to build on.  As state staff, we thought… why not adopt this same approach with </a:t>
            </a:r>
            <a:r>
              <a:rPr lang="en-US" dirty="0" smtClean="0"/>
              <a:t>management</a:t>
            </a:r>
            <a:r>
              <a:rPr lang="en-US" baseline="0" dirty="0" smtClean="0"/>
              <a:t> evaluation? </a:t>
            </a:r>
            <a:r>
              <a:rPr lang="en-US" dirty="0" smtClean="0"/>
              <a:t>How effective is it for us to tell local agency staff everything that they are doing wrong and then tell</a:t>
            </a:r>
            <a:r>
              <a:rPr lang="en-US" baseline="0" dirty="0" smtClean="0"/>
              <a:t> them what they need to do to fix it? </a:t>
            </a:r>
            <a:r>
              <a:rPr lang="en-US" dirty="0" smtClean="0"/>
              <a:t>How does that reduce resistance and support behavior change? MEs</a:t>
            </a:r>
            <a:r>
              <a:rPr lang="en-US" baseline="0" dirty="0" smtClean="0"/>
              <a:t> provide a venue for using our VENA skills to provide mentoring and coaching for local agency staff in the same way we ask them to provide participant centered counseling and education to WIC families.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21</a:t>
            </a:fld>
            <a:endParaRPr lang="en-US"/>
          </a:p>
        </p:txBody>
      </p:sp>
    </p:spTree>
    <p:extLst>
      <p:ext uri="{BB962C8B-B14F-4D97-AF65-F5344CB8AC3E}">
        <p14:creationId xmlns:p14="http://schemas.microsoft.com/office/powerpoint/2010/main" val="1878460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 Oregon, this starts with our terminology for “management evaluations”.  We call them local agency reviews.</a:t>
            </a:r>
            <a:r>
              <a:rPr lang="en-US" baseline="0" dirty="0" smtClean="0"/>
              <a:t> The use of different verbiage doesn’t change the fact that a review is a ME, </a:t>
            </a:r>
            <a:r>
              <a:rPr lang="en-US" dirty="0" smtClean="0"/>
              <a:t>but it sounds less intimidating! The reviewers are state nutrition consultants.  The same nutrition consultants provide technical assistance and training to the agencies that where</a:t>
            </a:r>
            <a:r>
              <a:rPr lang="en-US" baseline="0" dirty="0" smtClean="0"/>
              <a:t> they conduct biennial</a:t>
            </a:r>
            <a:r>
              <a:rPr lang="en-US" dirty="0" smtClean="0"/>
              <a:t> monitoring.  This fosters relationships that thrive outside of the review environment</a:t>
            </a:r>
            <a:r>
              <a:rPr lang="en-US" baseline="0" dirty="0" smtClean="0"/>
              <a:t> making reviews less adversarial. Enhanced relationships also helps to identify training needs for both the state as a whole and for individual local agencies. Reviewers meet once each month to discuss local agency successes and concerns and review best practices for improving the review process. </a:t>
            </a:r>
            <a:r>
              <a:rPr lang="en-US" dirty="0" smtClean="0"/>
              <a:t> Review tools are posted on the Oregon WIC website</a:t>
            </a:r>
            <a:r>
              <a:rPr lang="en-US" baseline="0" dirty="0" smtClean="0"/>
              <a:t> so review processes and objectives are transparent. Discussions occur between the reviewer and the local agency coordinator prior to the review so there is clarity as to expectations from both state and local staff. </a:t>
            </a:r>
            <a:r>
              <a:rPr lang="en-US" dirty="0" smtClean="0"/>
              <a:t>Reviewers enter a review looking for the positive and do not hesitate to identify strengths as they are demonstrated during an onsite visit.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22</a:t>
            </a:fld>
            <a:endParaRPr lang="en-US"/>
          </a:p>
        </p:txBody>
      </p:sp>
    </p:spTree>
    <p:extLst>
      <p:ext uri="{BB962C8B-B14F-4D97-AF65-F5344CB8AC3E}">
        <p14:creationId xmlns:p14="http://schemas.microsoft.com/office/powerpoint/2010/main" val="3959983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When reviewers are on site, they model the same VENA skills that we want to see demonstrated at the local agency. For example, pre-visit conversations and entrance interviews at the time of arrival are used to set the agenda for the review. Open ended inquiries are made as to what is going well, what local agency staff are currently working on and what, if any, areas they feel might warrant special attention. Active listening is an integral part of the observations that are conducted. Affirmations are used to highlight positive actions and activities.  Reflections assist with gaining clarity in complicated situations. Summaries are included in the exit interview as well as throughout the visit to assure that all aspects of the review process are covered. All of these OARS skills come into play while gathering the information needed to making assessments regarding compliance findings.</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23</a:t>
            </a:fld>
            <a:endParaRPr lang="en-US"/>
          </a:p>
        </p:txBody>
      </p:sp>
    </p:spTree>
    <p:extLst>
      <p:ext uri="{BB962C8B-B14F-4D97-AF65-F5344CB8AC3E}">
        <p14:creationId xmlns:p14="http://schemas.microsoft.com/office/powerpoint/2010/main" val="2642042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OARS skills are also utilized when offering feedback following each observation. Staff are asked what they thought went well or what they might have done differently upon reflection.  To underscore the value of each staff member, efforts are made to include all staff, certifiers and clerical staff, in the observation process so everyone has ownership of the review outcome and each has an opportunity to be heard. In addition to compliance findings, commendations are always shared at exit interviews and included in review documentation. Compliance f</a:t>
            </a:r>
            <a:r>
              <a:rPr lang="en-US" dirty="0" smtClean="0"/>
              <a:t>indings are viewed as an opportunity to enhance services not as a denigration of local agency efforts.</a:t>
            </a:r>
            <a:r>
              <a:rPr lang="en-US" baseline="0" dirty="0" smtClean="0"/>
              <a:t> Collaboration is offered in identifying and implementing resolutions for these findings. VENA skills are a key component of the </a:t>
            </a:r>
            <a:r>
              <a:rPr lang="en-US" dirty="0" smtClean="0"/>
              <a:t>mentoring and coaching utilized to address these local agency issues and concerns.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24</a:t>
            </a:fld>
            <a:endParaRPr lang="en-US"/>
          </a:p>
        </p:txBody>
      </p:sp>
    </p:spTree>
    <p:extLst>
      <p:ext uri="{BB962C8B-B14F-4D97-AF65-F5344CB8AC3E}">
        <p14:creationId xmlns:p14="http://schemas.microsoft.com/office/powerpoint/2010/main" val="646160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Once each review cycle, compliance findings are compiled and compared to previous cycles. This summary is shared statewide and guides state training efforts as we take responsibility for helping agencies come into and stay in compliance. In the past biennium, this summary illustrated a need to focus more closely on staff training and nutrition assessment. Two projects that we are currently working on in Oregon are the direct outcome of findings identified during the review process. </a:t>
            </a:r>
          </a:p>
        </p:txBody>
      </p:sp>
      <p:sp>
        <p:nvSpPr>
          <p:cNvPr id="4" name="Slide Number Placeholder 3"/>
          <p:cNvSpPr>
            <a:spLocks noGrp="1"/>
          </p:cNvSpPr>
          <p:nvPr>
            <p:ph type="sldNum" sz="quarter" idx="10"/>
          </p:nvPr>
        </p:nvSpPr>
        <p:spPr/>
        <p:txBody>
          <a:bodyPr/>
          <a:lstStyle/>
          <a:p>
            <a:fld id="{E718A5D2-2A72-4432-B0E5-13271F4DE28B}" type="slidenum">
              <a:rPr lang="en-US" smtClean="0"/>
              <a:pPr/>
              <a:t>25</a:t>
            </a:fld>
            <a:endParaRPr lang="en-US"/>
          </a:p>
        </p:txBody>
      </p:sp>
    </p:spTree>
    <p:extLst>
      <p:ext uri="{BB962C8B-B14F-4D97-AF65-F5344CB8AC3E}">
        <p14:creationId xmlns:p14="http://schemas.microsoft.com/office/powerpoint/2010/main" val="2959625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support our relationships with local agencies, we ask for their input. By establishing this pattern</a:t>
            </a:r>
            <a:r>
              <a:rPr lang="en-US" baseline="0" dirty="0" smtClean="0"/>
              <a:t> of behavior, we build trust that the efforts we ask them to make, the projects we ask them to take on, will be responsive to their needs and interests. This approach has been effectively utilized during quarterly meetings with local agency program coordinators, nutritionists, and breastfeeding coordinators groups.  Recently, training supervisors have been involved in planning a workshop based on needs that they identified.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26</a:t>
            </a:fld>
            <a:endParaRPr lang="en-US"/>
          </a:p>
        </p:txBody>
      </p:sp>
    </p:spTree>
    <p:extLst>
      <p:ext uri="{BB962C8B-B14F-4D97-AF65-F5344CB8AC3E}">
        <p14:creationId xmlns:p14="http://schemas.microsoft.com/office/powerpoint/2010/main" val="1424480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state, training supervisors are </a:t>
            </a:r>
            <a:r>
              <a:rPr lang="en-US" baseline="0" dirty="0" smtClean="0"/>
              <a:t>key local agency staff who take responsibility for guiding the training of new employees and for providing continuing education for existing staff.  When training needs surfaced during the review process, key informant interviews were conducted with training supervisors. </a:t>
            </a:r>
            <a:r>
              <a:rPr lang="en-US" dirty="0" smtClean="0"/>
              <a:t>Their</a:t>
            </a:r>
            <a:r>
              <a:rPr lang="en-US" baseline="0" dirty="0" smtClean="0"/>
              <a:t> input lead to the development of a training supervisor’s forum that will be held over one and one half days in May of this year.</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27</a:t>
            </a:fld>
            <a:endParaRPr lang="en-US"/>
          </a:p>
        </p:txBody>
      </p:sp>
    </p:spTree>
    <p:extLst>
      <p:ext uri="{BB962C8B-B14F-4D97-AF65-F5344CB8AC3E}">
        <p14:creationId xmlns:p14="http://schemas.microsoft.com/office/powerpoint/2010/main" val="101798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training supervisor’s identified goals related</a:t>
            </a:r>
            <a:r>
              <a:rPr lang="en-US" baseline="0" dirty="0" smtClean="0"/>
              <a:t> </a:t>
            </a:r>
            <a:r>
              <a:rPr lang="en-US" dirty="0" smtClean="0"/>
              <a:t>to provision</a:t>
            </a:r>
            <a:r>
              <a:rPr lang="en-US" baseline="0" dirty="0" smtClean="0"/>
              <a:t> of </a:t>
            </a:r>
            <a:r>
              <a:rPr lang="en-US" dirty="0" smtClean="0"/>
              <a:t>effective training, feedback and mentoring to their staff in order to achieve VENA competencies. A volunteer workgroup is</a:t>
            </a:r>
            <a:r>
              <a:rPr lang="en-US" baseline="0" dirty="0" smtClean="0"/>
              <a:t> actively engaged in designing the forum content and in </a:t>
            </a:r>
            <a:r>
              <a:rPr lang="en-US" dirty="0" smtClean="0"/>
              <a:t>provided resources for a training supervisor’s</a:t>
            </a:r>
            <a:r>
              <a:rPr lang="en-US" baseline="0" dirty="0" smtClean="0"/>
              <a:t> </a:t>
            </a:r>
            <a:r>
              <a:rPr lang="en-US" dirty="0" smtClean="0"/>
              <a:t>toolkit</a:t>
            </a:r>
            <a:r>
              <a:rPr lang="en-US" baseline="0" dirty="0" smtClean="0"/>
              <a:t> to be offered in conjunction with the forum.</a:t>
            </a:r>
            <a:endParaRPr lang="en-US" dirty="0" smtClean="0"/>
          </a:p>
          <a:p>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28</a:t>
            </a:fld>
            <a:endParaRPr lang="en-US"/>
          </a:p>
        </p:txBody>
      </p:sp>
    </p:spTree>
    <p:extLst>
      <p:ext uri="{BB962C8B-B14F-4D97-AF65-F5344CB8AC3E}">
        <p14:creationId xmlns:p14="http://schemas.microsoft.com/office/powerpoint/2010/main" val="3488069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During our local agency reviews, the review team also identified a need to strengthen diet assessment and critical thinking associated with nutrition counseling. A project was launched called ENACT (Enhanced Nutrition Assessment Certifier Training). Local agency input was requested to gather information regarding challenges with assessment. 33 certifying staff from 22 of our 34 local agencies participated on two conference calls.</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29</a:t>
            </a:fld>
            <a:endParaRPr lang="en-US"/>
          </a:p>
        </p:txBody>
      </p:sp>
    </p:spTree>
    <p:extLst>
      <p:ext uri="{BB962C8B-B14F-4D97-AF65-F5344CB8AC3E}">
        <p14:creationId xmlns:p14="http://schemas.microsoft.com/office/powerpoint/2010/main" val="2989292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3</a:t>
            </a:fld>
            <a:endParaRPr lang="en-US"/>
          </a:p>
        </p:txBody>
      </p:sp>
    </p:spTree>
    <p:extLst>
      <p:ext uri="{BB962C8B-B14F-4D97-AF65-F5344CB8AC3E}">
        <p14:creationId xmlns:p14="http://schemas.microsoft.com/office/powerpoint/2010/main" val="650031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State staff heard that the questionnaires in our data system needed updating and local agency staff provided suggestions for what that improvement might look like. This resulted in a plan to add more age appropriate questionnaires. For example, instead of having one questionnaire for all infants from birth to 12 months, we will now have three questionnaires for ages birth to 5 months, 6 to 9 months and 10 to 12 months with questions that target the characteristics of each age group.  A similar adjustment will be made to the children’s questionnaires. In addition, a small workgroup of key certifiers volunteered to assist with a review of questionnaire questions resulting in the rewording of some questions. These changes, along with assessment skills training, are in development and will be available for statewide implementation this summer.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30</a:t>
            </a:fld>
            <a:endParaRPr lang="en-US"/>
          </a:p>
        </p:txBody>
      </p:sp>
    </p:spTree>
    <p:extLst>
      <p:ext uri="{BB962C8B-B14F-4D97-AF65-F5344CB8AC3E}">
        <p14:creationId xmlns:p14="http://schemas.microsoft.com/office/powerpoint/2010/main" val="3649767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special projects are not the only area where state</a:t>
            </a:r>
            <a:r>
              <a:rPr lang="en-US" baseline="0" dirty="0" smtClean="0"/>
              <a:t> staff have focused </a:t>
            </a:r>
            <a:r>
              <a:rPr lang="en-US" dirty="0" smtClean="0"/>
              <a:t>on the spirit of participant centered services. </a:t>
            </a:r>
            <a:r>
              <a:rPr lang="en-US" baseline="0" dirty="0" smtClean="0"/>
              <a:t>There have been changes</a:t>
            </a:r>
            <a:r>
              <a:rPr lang="en-US" dirty="0" smtClean="0"/>
              <a:t> in the way in which we conduct our internal business including team meetings. Collaboration and clear communication is a key within each team and between different teams.</a:t>
            </a:r>
            <a:r>
              <a:rPr lang="en-US" baseline="0" dirty="0" smtClean="0"/>
              <a:t>  In addition, w</a:t>
            </a:r>
            <a:r>
              <a:rPr lang="en-US" dirty="0" smtClean="0"/>
              <a:t>e’ve seen enhanced relationships with vendors as vendor</a:t>
            </a:r>
            <a:r>
              <a:rPr lang="en-US" baseline="0" dirty="0" smtClean="0"/>
              <a:t> trainers adopted PCE approaches to required training.  The help desk or App support at the state use VENA based skills when assisting users with data systems issues. Relationships have been established so that many callers are on a first name basis with the state staff and feel comfortable asking for help.</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31</a:t>
            </a:fld>
            <a:endParaRPr lang="en-US"/>
          </a:p>
        </p:txBody>
      </p:sp>
    </p:spTree>
    <p:extLst>
      <p:ext uri="{BB962C8B-B14F-4D97-AF65-F5344CB8AC3E}">
        <p14:creationId xmlns:p14="http://schemas.microsoft.com/office/powerpoint/2010/main" val="3257334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examples are ways in which Oregon WIC staff are making participant</a:t>
            </a:r>
            <a:r>
              <a:rPr lang="en-US" baseline="0" dirty="0" smtClean="0"/>
              <a:t> </a:t>
            </a:r>
            <a:r>
              <a:rPr lang="en-US" dirty="0" smtClean="0"/>
              <a:t>centered services a part of our daily work.</a:t>
            </a:r>
            <a:r>
              <a:rPr lang="en-US" baseline="0" dirty="0" smtClean="0"/>
              <a:t> VENA skills have helped us establish and maintain collaborative relationships with our local agency partners. We are a stronger program by </a:t>
            </a:r>
            <a:r>
              <a:rPr lang="en-US" dirty="0" smtClean="0"/>
              <a:t>putting VENA into</a:t>
            </a:r>
            <a:r>
              <a:rPr lang="en-US" baseline="0" dirty="0" smtClean="0"/>
              <a:t> action!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32</a:t>
            </a:fld>
            <a:endParaRPr lang="en-US"/>
          </a:p>
        </p:txBody>
      </p:sp>
    </p:spTree>
    <p:extLst>
      <p:ext uri="{BB962C8B-B14F-4D97-AF65-F5344CB8AC3E}">
        <p14:creationId xmlns:p14="http://schemas.microsoft.com/office/powerpoint/2010/main" val="4093717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and resources from Oregon WIC, please visit our website at</a:t>
            </a:r>
            <a:r>
              <a:rPr lang="en-US" baseline="0" dirty="0" smtClean="0"/>
              <a:t> t</a:t>
            </a:r>
            <a:r>
              <a:rPr lang="en-US" dirty="0" smtClean="0"/>
              <a:t>he address noted on this final</a:t>
            </a:r>
            <a:r>
              <a:rPr lang="en-US" baseline="0" dirty="0" smtClean="0"/>
              <a:t> </a:t>
            </a:r>
            <a:r>
              <a:rPr lang="en-US" dirty="0" smtClean="0"/>
              <a:t>slide. If you would like to connect with</a:t>
            </a:r>
            <a:r>
              <a:rPr lang="en-US" baseline="0" dirty="0" smtClean="0"/>
              <a:t> myself or with our training coordinator, Kim McGee, the contact information is also listed here. We would be glad to discuss Oregon’s continuing journey with VENA! Thank you for your time and </a:t>
            </a:r>
            <a:r>
              <a:rPr lang="en-US" baseline="0" smtClean="0"/>
              <a:t>attention today…now </a:t>
            </a:r>
            <a:r>
              <a:rPr lang="en-US" baseline="0" dirty="0" smtClean="0"/>
              <a:t>I’ll turn the presentation back to FNS…</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33</a:t>
            </a:fld>
            <a:endParaRPr lang="en-US"/>
          </a:p>
        </p:txBody>
      </p:sp>
    </p:spTree>
    <p:extLst>
      <p:ext uri="{BB962C8B-B14F-4D97-AF65-F5344CB8AC3E}">
        <p14:creationId xmlns:p14="http://schemas.microsoft.com/office/powerpoint/2010/main" val="1405918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a:t>
            </a:r>
            <a:r>
              <a:rPr lang="en-US" baseline="0" dirty="0" smtClean="0"/>
              <a:t>k you for joining us on today’s webinar. Also, thank you for your hard work.</a:t>
            </a:r>
          </a:p>
          <a:p>
            <a:r>
              <a:rPr lang="en-US" baseline="0" dirty="0" smtClean="0"/>
              <a:t>Please stay tuned for the date and topic of the next webinar tentatively scheduled for Fall 2015.</a:t>
            </a:r>
            <a:endParaRPr lang="en-US" dirty="0"/>
          </a:p>
        </p:txBody>
      </p:sp>
      <p:sp>
        <p:nvSpPr>
          <p:cNvPr id="4" name="Slide Number Placeholder 3"/>
          <p:cNvSpPr>
            <a:spLocks noGrp="1"/>
          </p:cNvSpPr>
          <p:nvPr>
            <p:ph type="sldNum" sz="quarter" idx="10"/>
          </p:nvPr>
        </p:nvSpPr>
        <p:spPr/>
        <p:txBody>
          <a:bodyPr/>
          <a:lstStyle/>
          <a:p>
            <a:fld id="{58681F13-AAA4-4B17-B8DF-AFC7F7BD9AB4}"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and</a:t>
            </a:r>
            <a:r>
              <a:rPr lang="en-US" baseline="0" dirty="0" smtClean="0"/>
              <a:t> welcome from AZ! I’m Jaclyn Chamberlain, Training Manager with the AZ WIC Program and I’m Marlene Williams, Program Integrity Manager. Today we are going to be sharing how we incorporated PCS into our performance expectations for staff. Specifically, we have attempted to take the black and white “</a:t>
            </a:r>
            <a:r>
              <a:rPr lang="en-US" baseline="0" dirty="0" err="1" smtClean="0"/>
              <a:t>nitty</a:t>
            </a:r>
            <a:r>
              <a:rPr lang="en-US" baseline="0" dirty="0" smtClean="0"/>
              <a:t> gritty” from the policy and procedure manual and the grey, abstract world of the PCS approach and translate that to targets, or performance expectations.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4</a:t>
            </a:fld>
            <a:endParaRPr lang="en-US"/>
          </a:p>
        </p:txBody>
      </p:sp>
    </p:spTree>
    <p:extLst>
      <p:ext uri="{BB962C8B-B14F-4D97-AF65-F5344CB8AC3E}">
        <p14:creationId xmlns:p14="http://schemas.microsoft.com/office/powerpoint/2010/main" val="63308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we first started exploring Participant Centered Services and what that means in a WIC setting, there was a lot of discussion about how difficult it can be to define. The concept is abstract. The vary nature of the individualized approach means that it is not a black and white, one size fits all appointment. We went forward and provided training, mentoring, we asked for feedback, revised policies accordingly, and ultimately changed our assessment process to allow for more flexibility and individualization.  All the while, trusting that “if you build it, they will come” and that incorporation of PCS would happen naturally. </a:t>
            </a:r>
          </a:p>
          <a:p>
            <a:endParaRPr lang="en-US" baseline="0" dirty="0" smtClean="0"/>
          </a:p>
          <a:p>
            <a:r>
              <a:rPr lang="en-US" baseline="0" dirty="0" smtClean="0"/>
              <a:t>What we found, through observations, MEs and feedback from our agencies was that really, it did not come naturally.  Part of this may be the nature of how we approached it, because it was an abstract, the concrete understanding of concepts may have been lacking. The approach may have not met all learners needs. Or, there were honest attempts to incorporate, but perhaps because it was so grey, the results weren’t really what we envisioned. Similar to this student’s correct, but incorrect, approach to this equation.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5</a:t>
            </a:fld>
            <a:endParaRPr lang="en-US"/>
          </a:p>
        </p:txBody>
      </p:sp>
    </p:spTree>
    <p:extLst>
      <p:ext uri="{BB962C8B-B14F-4D97-AF65-F5344CB8AC3E}">
        <p14:creationId xmlns:p14="http://schemas.microsoft.com/office/powerpoint/2010/main" val="370586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process was a bit disheartening for all involved. Ultimately, the philosophy is</a:t>
            </a:r>
            <a:r>
              <a:rPr lang="en-US" baseline="0" dirty="0" smtClean="0"/>
              <a:t> still valid. To succeed one must model the skills and support change along the way. Transitioning to a PCS approach IS a behavior change, but it is also necessary. When working with a client on the continuum of change, ultimately they make the decision that is best for themselves, their family and their situation. When working with a staff on the continuum of change…the question is this: is that change optional? We are held accountable to the families we serve, and the public to provide a quality service that supports a family’s strengths, challenges and motivations. We felt that ultimately, a PCS program is not an option. We also felt that we needed to somehow provide a more concrete guide, in a way that allowed the spirit of PCS to remain true, so that staff did not feel like they were walking out in to the dark and but also felt like they could find their own path.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6</a:t>
            </a:fld>
            <a:endParaRPr lang="en-US"/>
          </a:p>
        </p:txBody>
      </p:sp>
    </p:spTree>
    <p:extLst>
      <p:ext uri="{BB962C8B-B14F-4D97-AF65-F5344CB8AC3E}">
        <p14:creationId xmlns:p14="http://schemas.microsoft.com/office/powerpoint/2010/main" val="398035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we felt this was because, the bottom</a:t>
            </a:r>
            <a:r>
              <a:rPr lang="en-US" baseline="0" dirty="0" smtClean="0"/>
              <a:t> line is EVERYONE, whether they are a parent making a feeding choice for their family, or a staff member offering a service, wants to feel like they are doing a good job.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7</a:t>
            </a:fld>
            <a:endParaRPr lang="en-US"/>
          </a:p>
        </p:txBody>
      </p:sp>
    </p:spTree>
    <p:extLst>
      <p:ext uri="{BB962C8B-B14F-4D97-AF65-F5344CB8AC3E}">
        <p14:creationId xmlns:p14="http://schemas.microsoft.com/office/powerpoint/2010/main" val="274045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in the world could we do this? Well, after many discussions with partners and key stakeholders,</a:t>
            </a:r>
            <a:r>
              <a:rPr lang="en-US" baseline="0" dirty="0" smtClean="0"/>
              <a:t> the brilliant Marlene Williams had an idea. She was a grad student at the time, and suggested a rubric, like one she had been accustomed to in that world. </a:t>
            </a:r>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8</a:t>
            </a:fld>
            <a:endParaRPr lang="en-US"/>
          </a:p>
        </p:txBody>
      </p:sp>
    </p:spTree>
    <p:extLst>
      <p:ext uri="{BB962C8B-B14F-4D97-AF65-F5344CB8AC3E}">
        <p14:creationId xmlns:p14="http://schemas.microsoft.com/office/powerpoint/2010/main" val="16083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Jaclyn. This is Marlene Williams, the Arizona WIC Program Integrity Manager. A few years ago I went back to school to earn my master’s degree, while still working full time for WIC conducting MEs. While in school, I observed that each of my instructors provided a grading rubric at the beginning of each semester or for each assignment. These rubrics let me and my classmates know what needed to be done to earn an A or B on an assignment. My classmates and I were on the same page as our instructors. We knew what they were expecting and looking for in our work. The rubrics that were provided to me helped me hit the target and earn good grades simply because I knew what was expected of me. It gave me a great advantage. </a:t>
            </a:r>
          </a:p>
          <a:p>
            <a:r>
              <a:rPr lang="en-US" dirty="0"/>
              <a:t>During MEs I realized that front line staff didn’t have the same advantage I had in my classes. They were not sure of what was expected of them, now that we had brought grey PCS into the black and white world of WIC policies, rules, and regulations. They were having a difficult time connecting the two. After talking with the nutrition services and training teams, we decided to develop a rubric that would show staff what was expected of them. </a:t>
            </a:r>
          </a:p>
          <a:p>
            <a:r>
              <a:rPr lang="en-US" dirty="0"/>
              <a:t>The rubric breaks down different aspects of a WIC appointment—eligibility, nutrition assessment, nutrition education, summarization, and documentation. If you look at the left side of the rubric, you can see a few of these different areas. You will also see four different columns, 0-3. A three being, “demonstrates competence,” meaning this is what a competent professional authority (CPA) will show during an appointment. </a:t>
            </a:r>
          </a:p>
          <a:p>
            <a:pPr defTabSz="931774">
              <a:defRPr/>
            </a:pPr>
            <a:r>
              <a:rPr lang="en-US" dirty="0"/>
              <a:t>Next slide please. </a:t>
            </a:r>
          </a:p>
          <a:p>
            <a:endParaRPr lang="en-US" dirty="0"/>
          </a:p>
        </p:txBody>
      </p:sp>
      <p:sp>
        <p:nvSpPr>
          <p:cNvPr id="4" name="Slide Number Placeholder 3"/>
          <p:cNvSpPr>
            <a:spLocks noGrp="1"/>
          </p:cNvSpPr>
          <p:nvPr>
            <p:ph type="sldNum" sz="quarter" idx="10"/>
          </p:nvPr>
        </p:nvSpPr>
        <p:spPr/>
        <p:txBody>
          <a:bodyPr/>
          <a:lstStyle/>
          <a:p>
            <a:fld id="{E718A5D2-2A72-4432-B0E5-13271F4DE28B}" type="slidenum">
              <a:rPr lang="en-US" smtClean="0"/>
              <a:pPr/>
              <a:t>9</a:t>
            </a:fld>
            <a:endParaRPr lang="en-US"/>
          </a:p>
        </p:txBody>
      </p:sp>
    </p:spTree>
    <p:extLst>
      <p:ext uri="{BB962C8B-B14F-4D97-AF65-F5344CB8AC3E}">
        <p14:creationId xmlns:p14="http://schemas.microsoft.com/office/powerpoint/2010/main" val="30462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87A3D6-FB83-4139-8C39-4AE5EBA0F417}"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11517-2122-4E5D-98AB-7CD33785D7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7A3D6-FB83-4139-8C39-4AE5EBA0F417}"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11517-2122-4E5D-98AB-7CD33785D7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7A3D6-FB83-4139-8C39-4AE5EBA0F417}"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11517-2122-4E5D-98AB-7CD33785D7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7A3D6-FB83-4139-8C39-4AE5EBA0F417}"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11517-2122-4E5D-98AB-7CD33785D7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87A3D6-FB83-4139-8C39-4AE5EBA0F417}"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11517-2122-4E5D-98AB-7CD33785D7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87A3D6-FB83-4139-8C39-4AE5EBA0F417}"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11517-2122-4E5D-98AB-7CD33785D7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87A3D6-FB83-4139-8C39-4AE5EBA0F417}"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11517-2122-4E5D-98AB-7CD33785D7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7A3D6-FB83-4139-8C39-4AE5EBA0F417}"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11517-2122-4E5D-98AB-7CD33785D7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7A3D6-FB83-4139-8C39-4AE5EBA0F417}"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811517-2122-4E5D-98AB-7CD33785D7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7A3D6-FB83-4139-8C39-4AE5EBA0F417}"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11517-2122-4E5D-98AB-7CD33785D7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7A3D6-FB83-4139-8C39-4AE5EBA0F417}"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11517-2122-4E5D-98AB-7CD33785D7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7A3D6-FB83-4139-8C39-4AE5EBA0F417}" type="datetimeFigureOut">
              <a:rPr lang="en-US" smtClean="0"/>
              <a:pPr/>
              <a:t>4/24/2015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11517-2122-4E5D-98AB-7CD33785D7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azdhs.gov/azwic/documents/PI/scale-rubric-for-arizona-wic-appointments-fy-2014.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w&amp;url=https://potpourriofthedamned.wordpress.com/2014/12/11/almost-there/&amp;ei=ZUcsVeu_DIXmoAT-g4DQBw&amp;bvm=bv.90790515,d.cGU&amp;psig=AFQjCNG7ljTUhOH9A1C983v_OvEuyhHcZQ&amp;ust=142905160800130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Jaclyn.Chamberlain@azdhs.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Marlene.Williams@azdhs.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jpeg"/><Relationship Id="rId7" Type="http://schemas.openxmlformats.org/officeDocument/2006/relationships/diagramColors" Target="../diagrams/colors2.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mailto:Vernita.d.reyna@state.or.us" TargetMode="External"/><Relationship Id="rId7"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public.health.oregon.gov/HealthyPeopleFamilies/wic/Pages/wic-coordinator.aspx" TargetMode="External"/><Relationship Id="rId5" Type="http://schemas.openxmlformats.org/officeDocument/2006/relationships/hyperlink" Target="https://public.health.oregon.gov/HealthyPeopleFamilies/wic/Pages/wic_staff.aspx" TargetMode="External"/><Relationship Id="rId4" Type="http://schemas.openxmlformats.org/officeDocument/2006/relationships/hyperlink" Target="mailto:Kimberly.o.mcgee@state.or.u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dtprs.com/blog/2012/03/things-arent-always-what-they-seem-to-be-at-first-glance/&amp;ei=d-8SVdawFZTtoASUtIHwDg&amp;bvm=bv.89184060,d.cGU&amp;psig=AFQjCNF86kCgofvlzPfMwDvtIeStTYr01w&amp;ust=142739064018461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w&amp;url=https://medium.com/book-digests/10-things-nobody-told-you-about-being-creative-81b05b4715c6&amp;ei=SjATVfL_Ec71oASp6YKgAg&amp;bvm=bv.89217033,d.cGU&amp;psig=AFQjCNE6_hO6I5-5qhMpSXAWJKkecjez9w&amp;ust=142740372658685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azdhs.gov/azwic/documents/PI/scale-rubric-for-arizona-wic-appointments-fy-2014.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NAWebinarTitleSlide.jpg"/>
          <p:cNvPicPr>
            <a:picLocks noChangeAspect="1"/>
          </p:cNvPicPr>
          <p:nvPr/>
        </p:nvPicPr>
        <p:blipFill>
          <a:blip r:embed="rId3" cstate="print"/>
          <a:stretch>
            <a:fillRect/>
          </a:stretch>
        </p:blipFill>
        <p:spPr>
          <a:xfrm>
            <a:off x="0" y="0"/>
            <a:ext cx="9144000" cy="6858000"/>
          </a:xfrm>
          <a:prstGeom prst="rect">
            <a:avLst/>
          </a:prstGeom>
        </p:spPr>
      </p:pic>
      <p:sp>
        <p:nvSpPr>
          <p:cNvPr id="13" name="Title 12"/>
          <p:cNvSpPr>
            <a:spLocks noGrp="1"/>
          </p:cNvSpPr>
          <p:nvPr>
            <p:ph type="ctrTitle"/>
          </p:nvPr>
        </p:nvSpPr>
        <p:spPr/>
        <p:txBody>
          <a:bodyPr/>
          <a:lstStyle/>
          <a:p>
            <a:endParaRPr lang="en-US"/>
          </a:p>
        </p:txBody>
      </p:sp>
      <p:sp>
        <p:nvSpPr>
          <p:cNvPr id="14" name="Subtitle 13"/>
          <p:cNvSpPr>
            <a:spLocks noGrp="1"/>
          </p:cNvSpPr>
          <p:nvPr>
            <p:ph type="subTitle" idx="1"/>
          </p:nvPr>
        </p:nvSpPr>
        <p:spPr/>
        <p:txBody>
          <a:bodyPr/>
          <a:lstStyle/>
          <a:p>
            <a:endParaRPr lang="en-US"/>
          </a:p>
        </p:txBody>
      </p:sp>
      <p:pic>
        <p:nvPicPr>
          <p:cNvPr id="4" name="Picture 3" descr="VENAWebinarTitleSlide.jpg"/>
          <p:cNvPicPr>
            <a:picLocks noChangeAspect="1"/>
          </p:cNvPicPr>
          <p:nvPr/>
        </p:nvPicPr>
        <p:blipFill>
          <a:blip r:embed="rId3" cstate="print"/>
          <a:stretch>
            <a:fillRect/>
          </a:stretch>
        </p:blipFill>
        <p:spPr>
          <a:xfrm>
            <a:off x="0" y="0"/>
            <a:ext cx="9144000" cy="6858000"/>
          </a:xfrm>
          <a:prstGeom prst="rect">
            <a:avLst/>
          </a:prstGeom>
        </p:spPr>
      </p:pic>
      <p:sp>
        <p:nvSpPr>
          <p:cNvPr id="15" name="TextBox 14"/>
          <p:cNvSpPr txBox="1"/>
          <p:nvPr/>
        </p:nvSpPr>
        <p:spPr>
          <a:xfrm>
            <a:off x="1143000" y="4038600"/>
            <a:ext cx="7391400" cy="1569660"/>
          </a:xfrm>
          <a:prstGeom prst="rect">
            <a:avLst/>
          </a:prstGeom>
          <a:noFill/>
          <a:ln>
            <a:solidFill>
              <a:schemeClr val="accent5"/>
            </a:solidFill>
          </a:ln>
        </p:spPr>
        <p:txBody>
          <a:bodyPr wrap="square" rtlCol="0">
            <a:spAutoFit/>
          </a:bodyPr>
          <a:lstStyle/>
          <a:p>
            <a:r>
              <a:rPr lang="en-US" sz="3200" dirty="0" smtClean="0"/>
              <a:t>Wednesday, April 29</a:t>
            </a:r>
            <a:r>
              <a:rPr lang="en-US" sz="3200" smtClean="0"/>
              <a:t>, 2015</a:t>
            </a:r>
            <a:endParaRPr lang="en-US" sz="3200" dirty="0" smtClean="0"/>
          </a:p>
          <a:p>
            <a:r>
              <a:rPr lang="en-US" sz="3200" dirty="0" smtClean="0"/>
              <a:t>2:00-3:00 PM ET</a:t>
            </a:r>
          </a:p>
          <a:p>
            <a:r>
              <a:rPr lang="en-US" sz="3200" dirty="0" smtClean="0"/>
              <a:t>Audience: All WIC Agencies</a:t>
            </a:r>
            <a:endParaRPr lang="en-US" sz="3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5703662"/>
            <a:ext cx="1752600" cy="1100800"/>
          </a:xfrm>
          <a:prstGeom prst="rect">
            <a:avLst/>
          </a:prstGeom>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808655"/>
            <a:ext cx="2149475" cy="8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912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Structure of Rubric</a:t>
            </a:r>
            <a:endParaRPr lang="en-US" dirty="0"/>
          </a:p>
        </p:txBody>
      </p:sp>
      <p:sp>
        <p:nvSpPr>
          <p:cNvPr id="3" name="Content Placeholder 2"/>
          <p:cNvSpPr>
            <a:spLocks noGrp="1"/>
          </p:cNvSpPr>
          <p:nvPr>
            <p:ph idx="1"/>
          </p:nvPr>
        </p:nvSpPr>
        <p:spPr/>
        <p:txBody>
          <a:bodyPr/>
          <a:lstStyle/>
          <a:p>
            <a:r>
              <a:rPr lang="en-US" dirty="0" smtClean="0"/>
              <a:t>Numeric scale (0 – 3) based on performance/completion of tasks</a:t>
            </a:r>
          </a:p>
          <a:p>
            <a:pPr lvl="1"/>
            <a:r>
              <a:rPr lang="en-US" dirty="0" smtClean="0"/>
              <a:t>Scored on the approach to service</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200400"/>
            <a:ext cx="4021073" cy="3105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Documents and Settings\or0028501\Local Settings\Temporary Internet Files\Content.IE5\8EOOBXKE\bullseye[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264"/>
          <a:stretch/>
        </p:blipFill>
        <p:spPr bwMode="auto">
          <a:xfrm>
            <a:off x="8145350" y="5716767"/>
            <a:ext cx="898300" cy="98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0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Literally On the Same Page</a:t>
            </a:r>
            <a:endParaRPr lang="en-US" dirty="0"/>
          </a:p>
        </p:txBody>
      </p:sp>
      <p:pic>
        <p:nvPicPr>
          <p:cNvPr id="4" name="Picture 3" descr="C:\Documents and Settings\or0028501\Local Settings\Temporary Internet Files\Content.IE5\8EOOBXKE\bullseye[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64"/>
          <a:stretch/>
        </p:blipFill>
        <p:spPr bwMode="auto">
          <a:xfrm>
            <a:off x="8145350" y="5716767"/>
            <a:ext cx="898300" cy="9870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186294860"/>
              </p:ext>
            </p:extLst>
          </p:nvPr>
        </p:nvGraphicFramePr>
        <p:xfrm>
          <a:off x="326799" y="1371600"/>
          <a:ext cx="8686800" cy="5003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549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in ME Process</a:t>
            </a:r>
            <a:endParaRPr lang="en-US" dirty="0"/>
          </a:p>
        </p:txBody>
      </p:sp>
      <p:sp>
        <p:nvSpPr>
          <p:cNvPr id="3" name="Content Placeholder 2"/>
          <p:cNvSpPr>
            <a:spLocks noGrp="1"/>
          </p:cNvSpPr>
          <p:nvPr>
            <p:ph sz="half" idx="1"/>
          </p:nvPr>
        </p:nvSpPr>
        <p:spPr/>
        <p:txBody>
          <a:bodyPr>
            <a:normAutofit/>
          </a:bodyPr>
          <a:lstStyle/>
          <a:p>
            <a:r>
              <a:rPr lang="en-US" dirty="0"/>
              <a:t>Less “surprises” of what is expected</a:t>
            </a:r>
          </a:p>
          <a:p>
            <a:r>
              <a:rPr lang="en-US" dirty="0" smtClean="0"/>
              <a:t>Engaging with Local Agency Staff</a:t>
            </a:r>
          </a:p>
          <a:p>
            <a:pPr lvl="1"/>
            <a:r>
              <a:rPr lang="en-US" dirty="0" smtClean="0"/>
              <a:t>Immediate discussion and feedback</a:t>
            </a:r>
          </a:p>
          <a:p>
            <a:pPr lvl="1"/>
            <a:r>
              <a:rPr lang="en-US" dirty="0" smtClean="0"/>
              <a:t>Same PCS soft skills used by State ME staff</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2500" y="1958181"/>
            <a:ext cx="3810000" cy="3810000"/>
          </a:xfrm>
        </p:spPr>
      </p:pic>
      <p:pic>
        <p:nvPicPr>
          <p:cNvPr id="4" name="Picture 3" descr="C:\Documents and Settings\or0028501\Local Settings\Temporary Internet Files\Content.IE5\8EOOBXKE\bullseye[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264"/>
          <a:stretch/>
        </p:blipFill>
        <p:spPr bwMode="auto">
          <a:xfrm>
            <a:off x="8145350" y="5716767"/>
            <a:ext cx="898300" cy="98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789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Continued Training/Discussion</a:t>
            </a:r>
          </a:p>
          <a:p>
            <a:pPr lvl="1"/>
            <a:r>
              <a:rPr lang="en-US" dirty="0" smtClean="0"/>
              <a:t>Provided initially </a:t>
            </a:r>
          </a:p>
          <a:p>
            <a:pPr lvl="1"/>
            <a:r>
              <a:rPr lang="en-US" dirty="0" smtClean="0"/>
              <a:t>Training must include validity </a:t>
            </a:r>
          </a:p>
          <a:p>
            <a:pPr lvl="2"/>
            <a:r>
              <a:rPr lang="en-US" dirty="0" smtClean="0"/>
              <a:t>Do we all agree?</a:t>
            </a:r>
          </a:p>
          <a:p>
            <a:endParaRPr lang="en-US" dirty="0"/>
          </a:p>
          <a:p>
            <a:r>
              <a:rPr lang="en-US" dirty="0" smtClean="0"/>
              <a:t>Trainers Need Support/Mentoring</a:t>
            </a:r>
          </a:p>
          <a:p>
            <a:pPr lvl="1"/>
            <a:r>
              <a:rPr lang="en-US" dirty="0" smtClean="0"/>
              <a:t>Application to real - life </a:t>
            </a:r>
          </a:p>
        </p:txBody>
      </p:sp>
      <p:pic>
        <p:nvPicPr>
          <p:cNvPr id="4" name="Picture 3" descr="C:\Documents and Settings\or0028501\Local Settings\Temporary Internet Files\Content.IE5\8EOOBXKE\bullseye[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64"/>
          <a:stretch/>
        </p:blipFill>
        <p:spPr bwMode="auto">
          <a:xfrm>
            <a:off x="8145350" y="5716767"/>
            <a:ext cx="898300" cy="98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24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a:t>
            </a:r>
            <a:endParaRPr lang="en-US" dirty="0"/>
          </a:p>
        </p:txBody>
      </p:sp>
      <p:sp>
        <p:nvSpPr>
          <p:cNvPr id="3" name="Content Placeholder 2"/>
          <p:cNvSpPr>
            <a:spLocks noGrp="1"/>
          </p:cNvSpPr>
          <p:nvPr>
            <p:ph idx="1"/>
          </p:nvPr>
        </p:nvSpPr>
        <p:spPr/>
        <p:txBody>
          <a:bodyPr/>
          <a:lstStyle/>
          <a:p>
            <a:r>
              <a:rPr lang="en-US" dirty="0" smtClean="0"/>
              <a:t>“Oh, that’s really good that he likes broccoli. Okay, so let’s go over his checks.”</a:t>
            </a:r>
            <a:endParaRPr lang="en-US" dirty="0"/>
          </a:p>
        </p:txBody>
      </p:sp>
      <p:pic>
        <p:nvPicPr>
          <p:cNvPr id="11266" name="Picture 2" descr="http://www.ikea.com/us/en/images/products/torva-soft-toy__0118546_PE274408_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1242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43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endParaRPr lang="en-US" dirty="0"/>
          </a:p>
        </p:txBody>
      </p:sp>
      <p:sp>
        <p:nvSpPr>
          <p:cNvPr id="3" name="Content Placeholder 2"/>
          <p:cNvSpPr>
            <a:spLocks noGrp="1"/>
          </p:cNvSpPr>
          <p:nvPr>
            <p:ph idx="1"/>
          </p:nvPr>
        </p:nvSpPr>
        <p:spPr/>
        <p:txBody>
          <a:bodyPr/>
          <a:lstStyle/>
          <a:p>
            <a:r>
              <a:rPr lang="en-US" dirty="0" smtClean="0"/>
              <a:t>“Oh he really likes chicken nuggets? You should offer other foods. It can sometimes take 10 – 20 times before a child will accept a new food. Oh he’s still on a bottle? You want to make sure to wean him as soon as possible. It can put him at risk for cavities or other problems.” </a:t>
            </a:r>
            <a:endParaRPr lang="en-US" dirty="0"/>
          </a:p>
        </p:txBody>
      </p:sp>
    </p:spTree>
    <p:extLst>
      <p:ext uri="{BB962C8B-B14F-4D97-AF65-F5344CB8AC3E}">
        <p14:creationId xmlns:p14="http://schemas.microsoft.com/office/powerpoint/2010/main" val="2507379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“So he’s a bit of a picky eater and you mentioned that he’s still on the bottle. We hear that the nighttime bottle is tough. You can put water in it and try that. The milk in it can cause baby bottle tooth decay.” </a:t>
            </a:r>
            <a:endParaRPr lang="en-US" dirty="0"/>
          </a:p>
        </p:txBody>
      </p:sp>
      <p:pic>
        <p:nvPicPr>
          <p:cNvPr id="1026" name="Picture 2" descr="https://potpourriofthedamned.files.wordpress.com/2014/12/almost-there-sig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114800"/>
            <a:ext cx="32385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735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US" dirty="0"/>
          </a:p>
        </p:txBody>
      </p:sp>
      <p:sp>
        <p:nvSpPr>
          <p:cNvPr id="3" name="Content Placeholder 2"/>
          <p:cNvSpPr>
            <a:spLocks noGrp="1"/>
          </p:cNvSpPr>
          <p:nvPr>
            <p:ph idx="1"/>
          </p:nvPr>
        </p:nvSpPr>
        <p:spPr>
          <a:xfrm>
            <a:off x="457200" y="1219200"/>
            <a:ext cx="8229600" cy="4525963"/>
          </a:xfrm>
        </p:spPr>
        <p:txBody>
          <a:bodyPr>
            <a:normAutofit fontScale="85000" lnSpcReduction="20000"/>
          </a:bodyPr>
          <a:lstStyle/>
          <a:p>
            <a:r>
              <a:rPr lang="en-US" dirty="0" smtClean="0"/>
              <a:t>“So in general he’s growing well, though he is a bit picky. If you could change one thing about feeding Charlie, what would it be?...It sounds like you’ve been frustrated with weaning. You’re not alone, we hear that the night time bottle is tough. </a:t>
            </a:r>
          </a:p>
          <a:p>
            <a:pPr marL="400050" lvl="1" indent="0">
              <a:buNone/>
            </a:pPr>
            <a:r>
              <a:rPr lang="en-US" sz="3200" dirty="0"/>
              <a:t>Can I share a little info on that? Children his age are hardwired to like routines and the night time one can be especially tough to change! Some moms try adding a new comfort to the routine, before they offer the bottle. For example, one mom told us that she would massage her son first, and over time, he stopped asking for the bottle. How do you feel about that?”</a:t>
            </a:r>
          </a:p>
          <a:p>
            <a:pPr marL="0" indent="0">
              <a:buNone/>
            </a:pPr>
            <a:endParaRPr lang="en-US" dirty="0"/>
          </a:p>
        </p:txBody>
      </p:sp>
    </p:spTree>
    <p:extLst>
      <p:ext uri="{BB962C8B-B14F-4D97-AF65-F5344CB8AC3E}">
        <p14:creationId xmlns:p14="http://schemas.microsoft.com/office/powerpoint/2010/main" val="2269626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dirty="0" smtClean="0"/>
              <a:t>Jaclyn Chamberlain, MPH, RD, CSP</a:t>
            </a:r>
          </a:p>
          <a:p>
            <a:pPr lvl="1"/>
            <a:r>
              <a:rPr lang="en-US" dirty="0" smtClean="0"/>
              <a:t>Arizona WIC Training Manager</a:t>
            </a:r>
          </a:p>
          <a:p>
            <a:pPr lvl="1"/>
            <a:r>
              <a:rPr lang="en-US" dirty="0" smtClean="0">
                <a:hlinkClick r:id="rId3"/>
              </a:rPr>
              <a:t>Jaclyn.Chamberlain@azdhs.gov</a:t>
            </a:r>
            <a:r>
              <a:rPr lang="en-US" dirty="0" smtClean="0"/>
              <a:t> </a:t>
            </a:r>
          </a:p>
          <a:p>
            <a:r>
              <a:rPr lang="en-US" dirty="0" smtClean="0"/>
              <a:t>Marlene Williams, MPH, RD</a:t>
            </a:r>
          </a:p>
          <a:p>
            <a:pPr lvl="1"/>
            <a:r>
              <a:rPr lang="en-US" dirty="0" smtClean="0"/>
              <a:t>Arizona WIC Program Integrity Manager </a:t>
            </a:r>
          </a:p>
          <a:p>
            <a:pPr lvl="1"/>
            <a:r>
              <a:rPr lang="en-US" dirty="0" smtClean="0">
                <a:hlinkClick r:id="rId4"/>
              </a:rPr>
              <a:t>Marlene.Williams@azdhs.gov</a:t>
            </a:r>
            <a:r>
              <a:rPr lang="en-US" dirty="0" smtClean="0"/>
              <a:t> </a:t>
            </a:r>
            <a:endParaRPr lang="en-US" dirty="0"/>
          </a:p>
        </p:txBody>
      </p:sp>
    </p:spTree>
    <p:extLst>
      <p:ext uri="{BB962C8B-B14F-4D97-AF65-F5344CB8AC3E}">
        <p14:creationId xmlns:p14="http://schemas.microsoft.com/office/powerpoint/2010/main" val="250168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WIC: Role Modeling Participant Centered Services</a:t>
            </a:r>
            <a:endParaRPr lang="en-US" dirty="0"/>
          </a:p>
        </p:txBody>
      </p:sp>
      <p:sp>
        <p:nvSpPr>
          <p:cNvPr id="3" name="Text Placeholder 2"/>
          <p:cNvSpPr>
            <a:spLocks noGrp="1"/>
          </p:cNvSpPr>
          <p:nvPr>
            <p:ph type="body" idx="1"/>
          </p:nvPr>
        </p:nvSpPr>
        <p:spPr>
          <a:xfrm>
            <a:off x="722313" y="2906713"/>
            <a:ext cx="7772400" cy="750887"/>
          </a:xfrm>
        </p:spPr>
        <p:txBody>
          <a:bodyPr>
            <a:normAutofit/>
          </a:bodyPr>
          <a:lstStyle/>
          <a:p>
            <a:r>
              <a:rPr lang="en-US" sz="3200" dirty="0">
                <a:solidFill>
                  <a:schemeClr val="accent1">
                    <a:lumMod val="75000"/>
                  </a:schemeClr>
                </a:solidFill>
              </a:rPr>
              <a:t>p</a:t>
            </a:r>
            <a:r>
              <a:rPr lang="en-US" sz="3200" dirty="0" smtClean="0">
                <a:solidFill>
                  <a:schemeClr val="accent1">
                    <a:lumMod val="75000"/>
                  </a:schemeClr>
                </a:solidFill>
              </a:rPr>
              <a:t>utting VENA into action…</a:t>
            </a:r>
            <a:endParaRPr lang="en-US" sz="3200" dirty="0">
              <a:solidFill>
                <a:schemeClr val="accent1">
                  <a:lumMod val="75000"/>
                </a:schemeClr>
              </a:solidFill>
            </a:endParaRPr>
          </a:p>
        </p:txBody>
      </p:sp>
      <p:pic>
        <p:nvPicPr>
          <p:cNvPr id="3075" name="Picture 3" descr="C:\Documents and Settings\or0028501\Local Settings\Temporary Internet Files\Content.IE5\4Z21UXXE\target-300-300x22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3860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38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AWebinar.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descr="VENAWebinar.jpg"/>
          <p:cNvPicPr>
            <a:picLocks noChangeAspect="1"/>
          </p:cNvPicPr>
          <p:nvPr/>
        </p:nvPicPr>
        <p:blipFill>
          <a:blip r:embed="rId3" cstate="print"/>
          <a:stretch>
            <a:fillRect/>
          </a:stretch>
        </p:blipFill>
        <p:spPr>
          <a:xfrm>
            <a:off x="0" y="0"/>
            <a:ext cx="9144000" cy="6858000"/>
          </a:xfrm>
          <a:prstGeom prst="rect">
            <a:avLst/>
          </a:prstGeom>
        </p:spPr>
      </p:pic>
      <p:sp>
        <p:nvSpPr>
          <p:cNvPr id="5" name="Content Placeholder 4"/>
          <p:cNvSpPr>
            <a:spLocks noGrp="1"/>
          </p:cNvSpPr>
          <p:nvPr>
            <p:ph idx="1"/>
          </p:nvPr>
        </p:nvSpPr>
        <p:spPr/>
        <p:txBody>
          <a:bodyPr>
            <a:normAutofit/>
          </a:bodyPr>
          <a:lstStyle/>
          <a:p>
            <a:pPr algn="ctr">
              <a:buNone/>
            </a:pPr>
            <a:r>
              <a:rPr lang="en-US" sz="3600" b="1" dirty="0" smtClean="0">
                <a:solidFill>
                  <a:srgbClr val="7030A0"/>
                </a:solidFill>
                <a:latin typeface="Georgia" panose="02040502050405020303" pitchFamily="18" charset="0"/>
              </a:rPr>
              <a:t>Hitting the Mark: </a:t>
            </a:r>
          </a:p>
          <a:p>
            <a:pPr algn="ctr">
              <a:buNone/>
            </a:pPr>
            <a:r>
              <a:rPr lang="en-US" sz="3600" b="1" dirty="0" smtClean="0">
                <a:solidFill>
                  <a:srgbClr val="7030A0"/>
                </a:solidFill>
                <a:latin typeface="Georgia" panose="02040502050405020303" pitchFamily="18" charset="0"/>
              </a:rPr>
              <a:t>Putting VENA Into Action</a:t>
            </a:r>
          </a:p>
          <a:p>
            <a:pPr algn="ctr">
              <a:buNone/>
            </a:pPr>
            <a:endParaRPr lang="en-US" sz="2800" b="1" dirty="0">
              <a:solidFill>
                <a:srgbClr val="7030A0"/>
              </a:solidFill>
              <a:latin typeface="Georgia" panose="02040502050405020303" pitchFamily="18" charset="0"/>
            </a:endParaRPr>
          </a:p>
          <a:p>
            <a:pPr algn="ctr">
              <a:buNone/>
            </a:pPr>
            <a:r>
              <a:rPr lang="en-US" sz="2800" b="1" dirty="0" smtClean="0">
                <a:solidFill>
                  <a:srgbClr val="7030A0"/>
                </a:solidFill>
                <a:latin typeface="Georgia" panose="02040502050405020303" pitchFamily="18" charset="0"/>
              </a:rPr>
              <a:t>Presented by </a:t>
            </a:r>
          </a:p>
          <a:p>
            <a:pPr algn="ctr">
              <a:buNone/>
            </a:pPr>
            <a:r>
              <a:rPr lang="en-US" sz="2800" b="1" dirty="0" smtClean="0">
                <a:solidFill>
                  <a:srgbClr val="7030A0"/>
                </a:solidFill>
                <a:latin typeface="Georgia" panose="02040502050405020303" pitchFamily="18" charset="0"/>
              </a:rPr>
              <a:t>Arizona WIC – Jaclyn Chamberlain,  Marlene Williams</a:t>
            </a:r>
          </a:p>
          <a:p>
            <a:pPr algn="ctr">
              <a:buNone/>
            </a:pPr>
            <a:r>
              <a:rPr lang="en-US" sz="2800" b="1" dirty="0" smtClean="0">
                <a:solidFill>
                  <a:srgbClr val="7030A0"/>
                </a:solidFill>
                <a:latin typeface="Georgia" panose="02040502050405020303" pitchFamily="18" charset="0"/>
              </a:rPr>
              <a:t>Oregon WIC – Vernita Reyna, Kim McGee</a:t>
            </a:r>
            <a:endParaRPr lang="en-US" sz="2800" b="1" dirty="0">
              <a:solidFill>
                <a:srgbClr val="7030A0"/>
              </a:solidFill>
              <a:latin typeface="Georgia" panose="02040502050405020303"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7900" y="5791200"/>
            <a:ext cx="1559095" cy="97926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867400"/>
            <a:ext cx="2149475" cy="8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8" descr="C:\Documents and Settings\or0028501\Local Settings\Temporary Internet Files\Content.IE5\4Z21UXXE\SettingGoal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91530"/>
            <a:ext cx="8305800" cy="606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131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ffices\Portland (800 NE Oregon St)\WIC\Publications\Graphics\!HQ photos\misc\iStock_000013428675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8655184" cy="64913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1200" y="5250359"/>
            <a:ext cx="6705600" cy="769441"/>
          </a:xfrm>
          <a:prstGeom prst="rect">
            <a:avLst/>
          </a:prstGeom>
          <a:noFill/>
        </p:spPr>
        <p:txBody>
          <a:bodyPr wrap="square" rtlCol="0">
            <a:spAutoFit/>
          </a:bodyPr>
          <a:lstStyle/>
          <a:p>
            <a:r>
              <a:rPr lang="en-US" sz="4400" b="1" dirty="0" smtClean="0">
                <a:solidFill>
                  <a:srgbClr val="C00000"/>
                </a:solidFill>
              </a:rPr>
              <a:t>Less “Telling”,  No “Yelling”</a:t>
            </a:r>
            <a:endParaRPr lang="en-US" sz="4400" b="1" dirty="0">
              <a:solidFill>
                <a:srgbClr val="C00000"/>
              </a:solidFill>
            </a:endParaRPr>
          </a:p>
        </p:txBody>
      </p:sp>
    </p:spTree>
    <p:extLst>
      <p:ext uri="{BB962C8B-B14F-4D97-AF65-F5344CB8AC3E}">
        <p14:creationId xmlns:p14="http://schemas.microsoft.com/office/powerpoint/2010/main" val="66550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7947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14" descr="C:\Documents and Settings\or0028501\Local Settings\Temporary Internet Files\Content.IE5\0VU6GK8O\superma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760" y="0"/>
            <a:ext cx="534924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707" y="228600"/>
            <a:ext cx="6705600" cy="2862322"/>
          </a:xfrm>
          <a:prstGeom prst="rect">
            <a:avLst/>
          </a:prstGeom>
          <a:noFill/>
        </p:spPr>
        <p:txBody>
          <a:bodyPr wrap="square" rtlCol="0">
            <a:spAutoFit/>
          </a:bodyPr>
          <a:lstStyle/>
          <a:p>
            <a:pPr algn="ctr"/>
            <a:r>
              <a:rPr lang="en-US" sz="6000" b="1" dirty="0" smtClean="0">
                <a:solidFill>
                  <a:srgbClr val="FF0000"/>
                </a:solidFill>
              </a:rPr>
              <a:t>Strength Based </a:t>
            </a:r>
          </a:p>
          <a:p>
            <a:pPr algn="ctr"/>
            <a:r>
              <a:rPr lang="en-US" sz="6000" b="1" dirty="0" smtClean="0">
                <a:solidFill>
                  <a:srgbClr val="FF0000"/>
                </a:solidFill>
              </a:rPr>
              <a:t>Local Agency Reviews</a:t>
            </a:r>
            <a:endParaRPr lang="en-US" sz="6000" b="1" dirty="0">
              <a:solidFill>
                <a:srgbClr val="FF0000"/>
              </a:solidFill>
            </a:endParaRPr>
          </a:p>
        </p:txBody>
      </p:sp>
    </p:spTree>
    <p:extLst>
      <p:ext uri="{BB962C8B-B14F-4D97-AF65-F5344CB8AC3E}">
        <p14:creationId xmlns:p14="http://schemas.microsoft.com/office/powerpoint/2010/main" val="3010280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C:\Documents and Settings\or0028501\Local Settings\Temporary Internet Files\Content.IE5\FB5QMF6E\5120628360_a263b91582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730" y="0"/>
            <a:ext cx="7043670" cy="7043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524000"/>
            <a:ext cx="2590800" cy="3970318"/>
          </a:xfrm>
          <a:prstGeom prst="rect">
            <a:avLst/>
          </a:prstGeom>
          <a:noFill/>
        </p:spPr>
        <p:txBody>
          <a:bodyPr wrap="square" rtlCol="0">
            <a:spAutoFit/>
          </a:bodyPr>
          <a:lstStyle/>
          <a:p>
            <a:r>
              <a:rPr lang="en-US" sz="3600" b="1" dirty="0" smtClean="0">
                <a:solidFill>
                  <a:srgbClr val="0070C0"/>
                </a:solidFill>
              </a:rPr>
              <a:t>Hitting </a:t>
            </a:r>
            <a:r>
              <a:rPr lang="en-US" sz="3600" b="1" dirty="0">
                <a:solidFill>
                  <a:srgbClr val="0070C0"/>
                </a:solidFill>
              </a:rPr>
              <a:t>the </a:t>
            </a:r>
            <a:r>
              <a:rPr lang="en-US" sz="3600" b="1" dirty="0" smtClean="0">
                <a:solidFill>
                  <a:srgbClr val="0070C0"/>
                </a:solidFill>
              </a:rPr>
              <a:t>mark:</a:t>
            </a:r>
            <a:endParaRPr lang="en-US" sz="3600" b="1" dirty="0">
              <a:solidFill>
                <a:srgbClr val="0070C0"/>
              </a:solidFill>
            </a:endParaRPr>
          </a:p>
          <a:p>
            <a:r>
              <a:rPr lang="en-US" sz="3600" b="1" dirty="0" smtClean="0">
                <a:solidFill>
                  <a:srgbClr val="0070C0"/>
                </a:solidFill>
              </a:rPr>
              <a:t>First we ask, then observe </a:t>
            </a:r>
          </a:p>
          <a:p>
            <a:r>
              <a:rPr lang="en-US" sz="3600" b="1" dirty="0" smtClean="0">
                <a:solidFill>
                  <a:srgbClr val="0070C0"/>
                </a:solidFill>
              </a:rPr>
              <a:t>and finally evaluate.</a:t>
            </a:r>
          </a:p>
        </p:txBody>
      </p:sp>
    </p:spTree>
    <p:extLst>
      <p:ext uri="{BB962C8B-B14F-4D97-AF65-F5344CB8AC3E}">
        <p14:creationId xmlns:p14="http://schemas.microsoft.com/office/powerpoint/2010/main" val="3194332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Documents and Settings\or0028501\Local Settings\Temporary Internet Files\Content.IE5\HGIP3KQD\14.GVH_.arche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372600" cy="7029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3236655"/>
            <a:ext cx="4038600" cy="3170099"/>
          </a:xfrm>
          <a:prstGeom prst="rect">
            <a:avLst/>
          </a:prstGeom>
          <a:noFill/>
        </p:spPr>
        <p:txBody>
          <a:bodyPr wrap="square" rtlCol="0">
            <a:spAutoFit/>
          </a:bodyPr>
          <a:lstStyle/>
          <a:p>
            <a:pPr algn="ctr"/>
            <a:r>
              <a:rPr lang="en-US" sz="4000" b="1" dirty="0" smtClean="0">
                <a:solidFill>
                  <a:srgbClr val="FFFF00"/>
                </a:solidFill>
              </a:rPr>
              <a:t>Providing feedback, coaching and mentoring </a:t>
            </a:r>
          </a:p>
          <a:p>
            <a:pPr algn="ctr"/>
            <a:r>
              <a:rPr lang="en-US" sz="4000" b="1" dirty="0" smtClean="0">
                <a:solidFill>
                  <a:srgbClr val="FFFF00"/>
                </a:solidFill>
              </a:rPr>
              <a:t>using OARS</a:t>
            </a:r>
            <a:endParaRPr lang="en-US" sz="4000" b="1" dirty="0">
              <a:solidFill>
                <a:srgbClr val="FFFF00"/>
              </a:solidFill>
            </a:endParaRPr>
          </a:p>
        </p:txBody>
      </p:sp>
    </p:spTree>
    <p:extLst>
      <p:ext uri="{BB962C8B-B14F-4D97-AF65-F5344CB8AC3E}">
        <p14:creationId xmlns:p14="http://schemas.microsoft.com/office/powerpoint/2010/main" val="1261610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9372600" cy="1219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pic>
        <p:nvPicPr>
          <p:cNvPr id="2" name="Picture 13" descr="C:\Documents and Settings\or0028501\Local Settings\Temporary Internet Files\Content.IE5\GCV2XBB3\pegangan-tanga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6" y="774746"/>
            <a:ext cx="9144000" cy="60864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33400"/>
            <a:ext cx="9144000" cy="1446550"/>
          </a:xfrm>
          <a:prstGeom prst="rect">
            <a:avLst/>
          </a:prstGeom>
          <a:solidFill>
            <a:schemeClr val="accent5">
              <a:lumMod val="20000"/>
              <a:lumOff val="80000"/>
            </a:schemeClr>
          </a:solidFill>
        </p:spPr>
        <p:txBody>
          <a:bodyPr wrap="square" rtlCol="0">
            <a:spAutoFit/>
          </a:bodyPr>
          <a:lstStyle/>
          <a:p>
            <a:pPr algn="ctr"/>
            <a:r>
              <a:rPr lang="en-US" sz="4400" b="1" dirty="0" smtClean="0">
                <a:solidFill>
                  <a:schemeClr val="tx2">
                    <a:lumMod val="50000"/>
                  </a:schemeClr>
                </a:solidFill>
              </a:rPr>
              <a:t>Creating quality relationships:</a:t>
            </a:r>
          </a:p>
          <a:p>
            <a:pPr algn="ctr"/>
            <a:r>
              <a:rPr lang="en-US" sz="4400" b="1" dirty="0">
                <a:solidFill>
                  <a:schemeClr val="tx2">
                    <a:lumMod val="50000"/>
                  </a:schemeClr>
                </a:solidFill>
              </a:rPr>
              <a:t>s</a:t>
            </a:r>
            <a:r>
              <a:rPr lang="en-US" sz="4400" b="1" dirty="0" smtClean="0">
                <a:solidFill>
                  <a:schemeClr val="tx2">
                    <a:lumMod val="50000"/>
                  </a:schemeClr>
                </a:solidFill>
              </a:rPr>
              <a:t>upportive versus </a:t>
            </a:r>
            <a:r>
              <a:rPr lang="en-US" sz="4400" b="1" dirty="0">
                <a:solidFill>
                  <a:schemeClr val="tx2">
                    <a:lumMod val="50000"/>
                  </a:schemeClr>
                </a:solidFill>
              </a:rPr>
              <a:t>a</a:t>
            </a:r>
            <a:r>
              <a:rPr lang="en-US" sz="4400" b="1" dirty="0" smtClean="0">
                <a:solidFill>
                  <a:schemeClr val="tx2">
                    <a:lumMod val="50000"/>
                  </a:schemeClr>
                </a:solidFill>
              </a:rPr>
              <a:t>dversarial</a:t>
            </a:r>
            <a:endParaRPr lang="en-US" sz="4400" b="1" dirty="0">
              <a:solidFill>
                <a:schemeClr val="tx2">
                  <a:lumMod val="50000"/>
                </a:schemeClr>
              </a:solidFill>
            </a:endParaRPr>
          </a:p>
        </p:txBody>
      </p:sp>
    </p:spTree>
    <p:extLst>
      <p:ext uri="{BB962C8B-B14F-4D97-AF65-F5344CB8AC3E}">
        <p14:creationId xmlns:p14="http://schemas.microsoft.com/office/powerpoint/2010/main" val="4132521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Documents and Settings\or0028501\Local Settings\Temporary Internet Files\Content.IE5\I6F77OEG\coaching-p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56277"/>
            <a:ext cx="3955755" cy="37483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0025" y="1085070"/>
            <a:ext cx="4267200" cy="4832092"/>
          </a:xfrm>
          <a:prstGeom prst="rect">
            <a:avLst/>
          </a:prstGeom>
          <a:noFill/>
        </p:spPr>
        <p:txBody>
          <a:bodyPr wrap="square" rtlCol="0">
            <a:spAutoFit/>
          </a:bodyPr>
          <a:lstStyle/>
          <a:p>
            <a:r>
              <a:rPr lang="en-US" sz="4400" b="1" dirty="0">
                <a:solidFill>
                  <a:srgbClr val="FF0000"/>
                </a:solidFill>
              </a:rPr>
              <a:t>Local Agencies are our partners in hitting the mark.</a:t>
            </a:r>
          </a:p>
          <a:p>
            <a:r>
              <a:rPr lang="en-US" sz="4400" b="1" dirty="0">
                <a:solidFill>
                  <a:srgbClr val="FF0000"/>
                </a:solidFill>
              </a:rPr>
              <a:t>We ask for their input on how to do that best.</a:t>
            </a:r>
          </a:p>
        </p:txBody>
      </p:sp>
    </p:spTree>
    <p:extLst>
      <p:ext uri="{BB962C8B-B14F-4D97-AF65-F5344CB8AC3E}">
        <p14:creationId xmlns:p14="http://schemas.microsoft.com/office/powerpoint/2010/main" val="2026313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or0028501\Local Settings\Temporary Internet Files\Content.IE5\RDKIEVB8\objetiv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1413456"/>
            <a:ext cx="4819650" cy="4276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00600" y="797218"/>
            <a:ext cx="3962400" cy="5509200"/>
          </a:xfrm>
          <a:prstGeom prst="rect">
            <a:avLst/>
          </a:prstGeom>
          <a:noFill/>
        </p:spPr>
        <p:txBody>
          <a:bodyPr wrap="square" rtlCol="0">
            <a:spAutoFit/>
          </a:bodyPr>
          <a:lstStyle/>
          <a:p>
            <a:r>
              <a:rPr lang="en-US" sz="4400" b="1" dirty="0" smtClean="0">
                <a:solidFill>
                  <a:srgbClr val="0070C0"/>
                </a:solidFill>
              </a:rPr>
              <a:t>A survey of</a:t>
            </a:r>
            <a:endParaRPr lang="en-US" sz="4400" b="1" dirty="0">
              <a:solidFill>
                <a:srgbClr val="0070C0"/>
              </a:solidFill>
            </a:endParaRPr>
          </a:p>
          <a:p>
            <a:r>
              <a:rPr lang="en-US" sz="4400" b="1" dirty="0" smtClean="0">
                <a:solidFill>
                  <a:srgbClr val="0070C0"/>
                </a:solidFill>
              </a:rPr>
              <a:t>Training Supervisors resulted in formation of a</a:t>
            </a:r>
          </a:p>
          <a:p>
            <a:r>
              <a:rPr lang="en-US" sz="4400" b="1" dirty="0" smtClean="0">
                <a:solidFill>
                  <a:srgbClr val="0070C0"/>
                </a:solidFill>
              </a:rPr>
              <a:t>Training Supervisors Forum.</a:t>
            </a:r>
            <a:endParaRPr lang="en-US" sz="4400" b="1" dirty="0">
              <a:solidFill>
                <a:srgbClr val="0070C0"/>
              </a:solidFill>
            </a:endParaRPr>
          </a:p>
        </p:txBody>
      </p:sp>
    </p:spTree>
    <p:extLst>
      <p:ext uri="{BB962C8B-B14F-4D97-AF65-F5344CB8AC3E}">
        <p14:creationId xmlns:p14="http://schemas.microsoft.com/office/powerpoint/2010/main" val="2615022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or0028501\Local Settings\Temporary Internet Files\Content.IE5\0VU6GK8O\istock_000004976735medium-team-hands[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19200"/>
            <a:ext cx="7879724" cy="5334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28600" y="304800"/>
            <a:ext cx="86868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200" b="1" dirty="0" smtClean="0"/>
              <a:t>Local training supervisors are helping design the forum and develop tools</a:t>
            </a:r>
            <a:endParaRPr lang="en-US" sz="4200" b="1" dirty="0"/>
          </a:p>
        </p:txBody>
      </p:sp>
    </p:spTree>
    <p:extLst>
      <p:ext uri="{BB962C8B-B14F-4D97-AF65-F5344CB8AC3E}">
        <p14:creationId xmlns:p14="http://schemas.microsoft.com/office/powerpoint/2010/main" val="1492533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Offices\Portland (800 NE Oregon St)\WIC\Publications\Graphics\!HQ photos\misc\teamwork puzzle low 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590800"/>
            <a:ext cx="539750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295400"/>
            <a:ext cx="7543800" cy="769441"/>
          </a:xfrm>
          <a:prstGeom prst="rect">
            <a:avLst/>
          </a:prstGeom>
          <a:noFill/>
        </p:spPr>
        <p:txBody>
          <a:bodyPr wrap="square" rtlCol="0">
            <a:spAutoFit/>
          </a:bodyPr>
          <a:lstStyle/>
          <a:p>
            <a:r>
              <a:rPr lang="en-US" sz="4400" b="1" dirty="0" smtClean="0">
                <a:solidFill>
                  <a:srgbClr val="0070C0"/>
                </a:solidFill>
              </a:rPr>
              <a:t>Nutrition Assessment Training</a:t>
            </a:r>
            <a:endParaRPr lang="en-US" sz="4400" b="1" dirty="0">
              <a:solidFill>
                <a:srgbClr val="0070C0"/>
              </a:solidFill>
            </a:endParaRPr>
          </a:p>
        </p:txBody>
      </p:sp>
    </p:spTree>
    <p:extLst>
      <p:ext uri="{BB962C8B-B14F-4D97-AF65-F5344CB8AC3E}">
        <p14:creationId xmlns:p14="http://schemas.microsoft.com/office/powerpoint/2010/main" val="2814492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152400" y="1066800"/>
            <a:ext cx="5029200" cy="3352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4400" b="1" dirty="0" smtClean="0">
                <a:solidFill>
                  <a:srgbClr val="7030A0"/>
                </a:solidFill>
                <a:latin typeface="Georgia" panose="02040502050405020303" pitchFamily="18" charset="0"/>
              </a:rPr>
              <a:t>Hitting the Mark: </a:t>
            </a:r>
          </a:p>
          <a:p>
            <a:pPr algn="ctr">
              <a:buFont typeface="Arial" pitchFamily="34" charset="0"/>
              <a:buNone/>
            </a:pPr>
            <a:r>
              <a:rPr lang="en-US" sz="4400" b="1" dirty="0" smtClean="0">
                <a:solidFill>
                  <a:srgbClr val="7030A0"/>
                </a:solidFill>
                <a:latin typeface="Georgia" panose="02040502050405020303" pitchFamily="18" charset="0"/>
              </a:rPr>
              <a:t>Putting VENA Into Action</a:t>
            </a:r>
            <a:endParaRPr lang="en-US" sz="4400" b="1" dirty="0">
              <a:solidFill>
                <a:srgbClr val="7030A0"/>
              </a:solidFill>
              <a:latin typeface="Georgia" panose="02040502050405020303" pitchFamily="18" charset="0"/>
            </a:endParaRPr>
          </a:p>
        </p:txBody>
      </p:sp>
      <p:pic>
        <p:nvPicPr>
          <p:cNvPr id="5" name="Picture 3" descr="C:\Documents and Settings\or0028501\Local Settings\Temporary Internet Files\Content.IE5\8EOOBXKE\bullseye[1].png"/>
          <p:cNvPicPr>
            <a:picLocks noChangeAspect="1" noChangeArrowheads="1"/>
          </p:cNvPicPr>
          <p:nvPr/>
        </p:nvPicPr>
        <p:blipFill rotWithShape="1">
          <a:blip r:embed="rId3">
            <a:extLst>
              <a:ext uri="{28A0092B-C50C-407E-A947-70E740481C1C}">
                <a14:useLocalDpi xmlns:a14="http://schemas.microsoft.com/office/drawing/2010/main" val="0"/>
              </a:ext>
            </a:extLst>
          </a:blip>
          <a:srcRect t="6264"/>
          <a:stretch/>
        </p:blipFill>
        <p:spPr bwMode="auto">
          <a:xfrm>
            <a:off x="5181600" y="292974"/>
            <a:ext cx="3881520" cy="42650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5074733"/>
            <a:ext cx="2590800" cy="1627023"/>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334000"/>
            <a:ext cx="3300305" cy="136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623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62120"/>
            <a:ext cx="7391400" cy="2400657"/>
          </a:xfrm>
          <a:prstGeom prst="rect">
            <a:avLst/>
          </a:prstGeom>
          <a:noFill/>
        </p:spPr>
        <p:txBody>
          <a:bodyPr wrap="square" rtlCol="0">
            <a:spAutoFit/>
          </a:bodyPr>
          <a:lstStyle/>
          <a:p>
            <a:pPr algn="ctr"/>
            <a:r>
              <a:rPr lang="en-US" sz="4400" b="1" dirty="0" smtClean="0">
                <a:solidFill>
                  <a:srgbClr val="0070C0"/>
                </a:solidFill>
              </a:rPr>
              <a:t>Local agency certifiers </a:t>
            </a:r>
          </a:p>
          <a:p>
            <a:pPr algn="ctr"/>
            <a:r>
              <a:rPr lang="en-US" sz="4400" b="1" dirty="0" smtClean="0">
                <a:solidFill>
                  <a:srgbClr val="0070C0"/>
                </a:solidFill>
              </a:rPr>
              <a:t>shared insights for improving </a:t>
            </a:r>
          </a:p>
          <a:p>
            <a:pPr algn="ctr"/>
            <a:r>
              <a:rPr lang="en-US" sz="4400" b="1" dirty="0" smtClean="0">
                <a:solidFill>
                  <a:srgbClr val="0070C0"/>
                </a:solidFill>
              </a:rPr>
              <a:t>the assessment process</a:t>
            </a:r>
            <a:endParaRPr lang="en-US" sz="4400" b="1" dirty="0">
              <a:solidFill>
                <a:srgbClr val="0070C0"/>
              </a:solidFill>
            </a:endParaRPr>
          </a:p>
          <a:p>
            <a:endParaRPr lang="en-US" dirty="0"/>
          </a:p>
        </p:txBody>
      </p:sp>
      <p:sp>
        <p:nvSpPr>
          <p:cNvPr id="6" name="Hexagon 5"/>
          <p:cNvSpPr/>
          <p:nvPr/>
        </p:nvSpPr>
        <p:spPr>
          <a:xfrm>
            <a:off x="2743200" y="2762777"/>
            <a:ext cx="3886200" cy="3429000"/>
          </a:xfrm>
          <a:prstGeom prst="hexagon">
            <a:avLst>
              <a:gd name="adj" fmla="val 25000"/>
              <a:gd name="vf" fmla="val 115470"/>
            </a:avLst>
          </a:prstGeom>
          <a:blipFill dpi="0" rotWithShape="1">
            <a:blip r:embed="rId3" cstate="print">
              <a:extLst>
                <a:ext uri="{28A0092B-C50C-407E-A947-70E740481C1C}">
                  <a14:useLocalDpi xmlns:a14="http://schemas.microsoft.com/office/drawing/2010/main" val="0"/>
                </a:ext>
              </a:extLst>
            </a:blip>
            <a:srcRect/>
            <a:stretch>
              <a:fillRect l="-1861" t="-3063" r="1861" b="-52937"/>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02992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1.staticflickr.com/3/2557/3668928485_c5349d21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97810"/>
            <a:ext cx="4953000" cy="34838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or0028501\Local Settings\Temporary Internet Files\Content.IE5\0VU6GK8O\communicat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707" y="0"/>
            <a:ext cx="5343293"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5410200" y="4038600"/>
            <a:ext cx="3124200" cy="2057400"/>
          </a:xfrm>
          <a:prstGeom prst="wedgeRoundRectCallout">
            <a:avLst>
              <a:gd name="adj1" fmla="val -75946"/>
              <a:gd name="adj2" fmla="val 4284"/>
              <a:gd name="adj3" fmla="val 16667"/>
            </a:avLst>
          </a:prstGeom>
          <a:noFill/>
          <a:ln w="762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p:cNvSpPr txBox="1"/>
          <p:nvPr/>
        </p:nvSpPr>
        <p:spPr>
          <a:xfrm>
            <a:off x="5638800" y="4695542"/>
            <a:ext cx="3048000" cy="646331"/>
          </a:xfrm>
          <a:prstGeom prst="rect">
            <a:avLst/>
          </a:prstGeom>
          <a:noFill/>
        </p:spPr>
        <p:txBody>
          <a:bodyPr wrap="square" rtlCol="0">
            <a:spAutoFit/>
          </a:bodyPr>
          <a:lstStyle/>
          <a:p>
            <a:r>
              <a:rPr lang="en-US" sz="3600" dirty="0" smtClean="0"/>
              <a:t>Collaborate.</a:t>
            </a:r>
            <a:endParaRPr lang="en-US" sz="3600" dirty="0"/>
          </a:p>
        </p:txBody>
      </p:sp>
    </p:spTree>
    <p:extLst>
      <p:ext uri="{BB962C8B-B14F-4D97-AF65-F5344CB8AC3E}">
        <p14:creationId xmlns:p14="http://schemas.microsoft.com/office/powerpoint/2010/main" val="2117425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Documents and Settings\or0028501\Local Settings\Temporary Internet Files\Content.IE5\3DOR4U4Z\target-dar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76776"/>
            <a:ext cx="1981200" cy="16906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3402207444"/>
              </p:ext>
            </p:extLst>
          </p:nvPr>
        </p:nvGraphicFramePr>
        <p:xfrm>
          <a:off x="228600" y="-609600"/>
          <a:ext cx="8534400"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609600" y="5562600"/>
            <a:ext cx="8077200" cy="769441"/>
          </a:xfrm>
          <a:prstGeom prst="rect">
            <a:avLst/>
          </a:prstGeom>
          <a:noFill/>
        </p:spPr>
        <p:txBody>
          <a:bodyPr wrap="square" rtlCol="0">
            <a:spAutoFit/>
          </a:bodyPr>
          <a:lstStyle/>
          <a:p>
            <a:r>
              <a:rPr lang="en-US" sz="4400" b="1" dirty="0" smtClean="0">
                <a:solidFill>
                  <a:srgbClr val="0070C0"/>
                </a:solidFill>
              </a:rPr>
              <a:t>Working together to hit the mark!</a:t>
            </a:r>
            <a:endParaRPr lang="en-US" sz="4400" b="1" dirty="0">
              <a:solidFill>
                <a:srgbClr val="0070C0"/>
              </a:solidFill>
            </a:endParaRPr>
          </a:p>
        </p:txBody>
      </p:sp>
    </p:spTree>
    <p:extLst>
      <p:ext uri="{BB962C8B-B14F-4D97-AF65-F5344CB8AC3E}">
        <p14:creationId xmlns:p14="http://schemas.microsoft.com/office/powerpoint/2010/main" val="3558174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lstStyle/>
          <a:p>
            <a:r>
              <a:rPr lang="en-US" dirty="0" smtClean="0"/>
              <a:t>To contact Oregon WIC</a:t>
            </a:r>
            <a:endParaRPr lang="en-US" dirty="0"/>
          </a:p>
        </p:txBody>
      </p:sp>
      <p:sp>
        <p:nvSpPr>
          <p:cNvPr id="3" name="Text Placeholder 2"/>
          <p:cNvSpPr>
            <a:spLocks noGrp="1"/>
          </p:cNvSpPr>
          <p:nvPr>
            <p:ph type="body" idx="1"/>
          </p:nvPr>
        </p:nvSpPr>
        <p:spPr/>
        <p:txBody>
          <a:bodyPr/>
          <a:lstStyle/>
          <a:p>
            <a:r>
              <a:rPr lang="en-US" dirty="0" smtClean="0"/>
              <a:t>Staff</a:t>
            </a:r>
            <a:endParaRPr lang="en-US" dirty="0"/>
          </a:p>
        </p:txBody>
      </p:sp>
      <p:sp>
        <p:nvSpPr>
          <p:cNvPr id="4" name="Content Placeholder 3"/>
          <p:cNvSpPr>
            <a:spLocks noGrp="1"/>
          </p:cNvSpPr>
          <p:nvPr>
            <p:ph sz="half" idx="2"/>
          </p:nvPr>
        </p:nvSpPr>
        <p:spPr>
          <a:xfrm>
            <a:off x="457200" y="2174875"/>
            <a:ext cx="4191000" cy="3951288"/>
          </a:xfrm>
        </p:spPr>
        <p:txBody>
          <a:bodyPr/>
          <a:lstStyle/>
          <a:p>
            <a:r>
              <a:rPr lang="en-US" dirty="0" smtClean="0"/>
              <a:t>Vernita Reyna, Nutrition Consultant</a:t>
            </a:r>
          </a:p>
          <a:p>
            <a:pPr lvl="1"/>
            <a:r>
              <a:rPr lang="en-US" dirty="0" smtClean="0">
                <a:hlinkClick r:id="rId3"/>
              </a:rPr>
              <a:t>Vernita.d.reyna@state.or.us</a:t>
            </a:r>
            <a:r>
              <a:rPr lang="en-US" dirty="0" smtClean="0"/>
              <a:t> </a:t>
            </a:r>
          </a:p>
          <a:p>
            <a:pPr lvl="1"/>
            <a:r>
              <a:rPr lang="en-US" dirty="0" smtClean="0"/>
              <a:t>971-673-0047</a:t>
            </a:r>
          </a:p>
          <a:p>
            <a:r>
              <a:rPr lang="en-US" dirty="0" smtClean="0"/>
              <a:t>Kim McGee, Training Coordinator</a:t>
            </a:r>
          </a:p>
          <a:p>
            <a:pPr lvl="1"/>
            <a:r>
              <a:rPr lang="en-US" dirty="0" smtClean="0">
                <a:hlinkClick r:id="rId4"/>
              </a:rPr>
              <a:t>Kimberly.o.mcgee@state.or.us</a:t>
            </a:r>
            <a:r>
              <a:rPr lang="en-US" dirty="0" smtClean="0"/>
              <a:t> </a:t>
            </a:r>
          </a:p>
          <a:p>
            <a:pPr lvl="1"/>
            <a:r>
              <a:rPr lang="en-US" dirty="0" smtClean="0"/>
              <a:t>971-673-0049</a:t>
            </a:r>
            <a:endParaRPr lang="en-US" dirty="0"/>
          </a:p>
        </p:txBody>
      </p:sp>
      <p:sp>
        <p:nvSpPr>
          <p:cNvPr id="5" name="Text Placeholder 4"/>
          <p:cNvSpPr>
            <a:spLocks noGrp="1"/>
          </p:cNvSpPr>
          <p:nvPr>
            <p:ph type="body" sz="quarter" idx="3"/>
          </p:nvPr>
        </p:nvSpPr>
        <p:spPr/>
        <p:txBody>
          <a:bodyPr/>
          <a:lstStyle/>
          <a:p>
            <a:r>
              <a:rPr lang="en-US" dirty="0" smtClean="0"/>
              <a:t>Website</a:t>
            </a:r>
            <a:endParaRPr lang="en-US" dirty="0"/>
          </a:p>
        </p:txBody>
      </p:sp>
      <p:sp>
        <p:nvSpPr>
          <p:cNvPr id="6" name="Content Placeholder 5"/>
          <p:cNvSpPr>
            <a:spLocks noGrp="1"/>
          </p:cNvSpPr>
          <p:nvPr>
            <p:ph sz="quarter" idx="4"/>
          </p:nvPr>
        </p:nvSpPr>
        <p:spPr/>
        <p:txBody>
          <a:bodyPr>
            <a:normAutofit/>
          </a:bodyPr>
          <a:lstStyle/>
          <a:p>
            <a:r>
              <a:rPr lang="en-US" dirty="0" smtClean="0"/>
              <a:t>Staff training and Resources launch page</a:t>
            </a:r>
          </a:p>
          <a:p>
            <a:pPr lvl="1"/>
            <a:r>
              <a:rPr lang="en-US" dirty="0">
                <a:hlinkClick r:id="rId5"/>
              </a:rPr>
              <a:t>https://</a:t>
            </a:r>
            <a:r>
              <a:rPr lang="en-US" dirty="0" smtClean="0">
                <a:hlinkClick r:id="rId5"/>
              </a:rPr>
              <a:t>public.health.oregon.gov/HealthyPeopleFamilies/wic/Pages/wic_staff.aspx</a:t>
            </a:r>
            <a:r>
              <a:rPr lang="en-US" dirty="0" smtClean="0"/>
              <a:t> </a:t>
            </a:r>
            <a:endParaRPr lang="en-US" dirty="0"/>
          </a:p>
          <a:p>
            <a:r>
              <a:rPr lang="en-US" dirty="0" smtClean="0"/>
              <a:t>Local Agency Review Tools</a:t>
            </a:r>
          </a:p>
          <a:p>
            <a:pPr lvl="1"/>
            <a:r>
              <a:rPr lang="en-US" dirty="0">
                <a:hlinkClick r:id="rId6"/>
              </a:rPr>
              <a:t>https://</a:t>
            </a:r>
            <a:r>
              <a:rPr lang="en-US" dirty="0" smtClean="0">
                <a:hlinkClick r:id="rId6"/>
              </a:rPr>
              <a:t>public.health.oregon.gov/HealthyPeopleFamilies/wic/Pages/wic-coordinator.aspx</a:t>
            </a:r>
            <a:r>
              <a:rPr lang="en-US" dirty="0" smtClean="0"/>
              <a:t> </a:t>
            </a:r>
            <a:endParaRPr lang="en-US"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4200" y="304800"/>
            <a:ext cx="1752600" cy="1100800"/>
          </a:xfrm>
          <a:prstGeom prst="rect">
            <a:avLst/>
          </a:prstGeom>
        </p:spPr>
      </p:pic>
      <p:pic>
        <p:nvPicPr>
          <p:cNvPr id="8" name="Picture 7" descr="C:\Documents and Settings\or0028501\Local Settings\Temporary Internet Files\Content.IE5\8EOOBXKE\bullseye[1].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6264"/>
          <a:stretch/>
        </p:blipFill>
        <p:spPr bwMode="auto">
          <a:xfrm>
            <a:off x="3359945" y="5029200"/>
            <a:ext cx="1593055" cy="175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83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AWebinar.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descr="VENAWebinar.jpg"/>
          <p:cNvPicPr>
            <a:picLocks noChangeAspect="1"/>
          </p:cNvPicPr>
          <p:nvPr/>
        </p:nvPicPr>
        <p:blipFill>
          <a:blip r:embed="rId3" cstate="print"/>
          <a:stretch>
            <a:fillRect/>
          </a:stretch>
        </p:blipFill>
        <p:spPr>
          <a:xfrm>
            <a:off x="0" y="0"/>
            <a:ext cx="9144000" cy="6858000"/>
          </a:xfrm>
          <a:prstGeom prst="rect">
            <a:avLst/>
          </a:prstGeom>
        </p:spPr>
      </p:pic>
      <p:sp>
        <p:nvSpPr>
          <p:cNvPr id="6" name="Title 5"/>
          <p:cNvSpPr>
            <a:spLocks noGrp="1"/>
          </p:cNvSpPr>
          <p:nvPr>
            <p:ph type="title"/>
          </p:nvPr>
        </p:nvSpPr>
        <p:spPr/>
        <p:txBody>
          <a:bodyPr/>
          <a:lstStyle/>
          <a:p>
            <a:pPr algn="l"/>
            <a:r>
              <a:rPr lang="en-US" dirty="0" smtClean="0"/>
              <a:t>Thank you!</a:t>
            </a:r>
            <a:endParaRPr lang="en-US" dirty="0"/>
          </a:p>
        </p:txBody>
      </p:sp>
      <p:sp>
        <p:nvSpPr>
          <p:cNvPr id="7" name="Content Placeholder 6"/>
          <p:cNvSpPr>
            <a:spLocks noGrp="1"/>
          </p:cNvSpPr>
          <p:nvPr>
            <p:ph idx="1"/>
          </p:nvPr>
        </p:nvSpPr>
        <p:spPr/>
        <p:txBody>
          <a:bodyPr/>
          <a:lstStyle/>
          <a:p>
            <a:r>
              <a:rPr lang="en-US" dirty="0" smtClean="0"/>
              <a:t>Thank you for your participation. </a:t>
            </a:r>
          </a:p>
          <a:p>
            <a:r>
              <a:rPr lang="en-US" dirty="0" smtClean="0"/>
              <a:t>Thank you for your hard work.</a:t>
            </a:r>
          </a:p>
          <a:p>
            <a:r>
              <a:rPr lang="en-US" dirty="0" smtClean="0"/>
              <a:t>Stay tuned for the next webinar – tentatively scheduled for Fall 2015.</a:t>
            </a:r>
            <a:endParaRPr lang="en-US" dirty="0"/>
          </a:p>
        </p:txBody>
      </p:sp>
    </p:spTree>
    <p:extLst>
      <p:ext uri="{BB962C8B-B14F-4D97-AF65-F5344CB8AC3E}">
        <p14:creationId xmlns:p14="http://schemas.microsoft.com/office/powerpoint/2010/main" val="304395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8655" y="4876800"/>
            <a:ext cx="7772400" cy="1362075"/>
          </a:xfrm>
        </p:spPr>
        <p:txBody>
          <a:bodyPr/>
          <a:lstStyle/>
          <a:p>
            <a:r>
              <a:rPr lang="en-US" dirty="0" smtClean="0"/>
              <a:t>Defining the Target</a:t>
            </a:r>
            <a:endParaRPr lang="en-US" dirty="0"/>
          </a:p>
        </p:txBody>
      </p:sp>
      <p:sp>
        <p:nvSpPr>
          <p:cNvPr id="6" name="Text Placeholder 5"/>
          <p:cNvSpPr>
            <a:spLocks noGrp="1"/>
          </p:cNvSpPr>
          <p:nvPr>
            <p:ph type="body" idx="1"/>
          </p:nvPr>
        </p:nvSpPr>
        <p:spPr>
          <a:xfrm>
            <a:off x="678655" y="3284254"/>
            <a:ext cx="7772400" cy="1500187"/>
          </a:xfrm>
        </p:spPr>
        <p:txBody>
          <a:bodyPr/>
          <a:lstStyle/>
          <a:p>
            <a:r>
              <a:rPr lang="en-US" dirty="0" smtClean="0"/>
              <a:t>Accountability to Change in AZ WIC</a:t>
            </a:r>
            <a:endParaRPr lang="en-US" dirty="0"/>
          </a:p>
        </p:txBody>
      </p:sp>
      <p:pic>
        <p:nvPicPr>
          <p:cNvPr id="4" name="Picture 3" descr="C:\Documents and Settings\or0028501\Local Settings\Temporary Internet Files\Content.IE5\8EOOBXKE\bullseye[1].png"/>
          <p:cNvPicPr>
            <a:picLocks noChangeAspect="1" noChangeArrowheads="1"/>
          </p:cNvPicPr>
          <p:nvPr/>
        </p:nvPicPr>
        <p:blipFill rotWithShape="1">
          <a:blip r:embed="rId3">
            <a:extLst>
              <a:ext uri="{28A0092B-C50C-407E-A947-70E740481C1C}">
                <a14:useLocalDpi xmlns:a14="http://schemas.microsoft.com/office/drawing/2010/main" val="0"/>
              </a:ext>
            </a:extLst>
          </a:blip>
          <a:srcRect t="6264"/>
          <a:stretch/>
        </p:blipFill>
        <p:spPr bwMode="auto">
          <a:xfrm>
            <a:off x="2971800" y="76200"/>
            <a:ext cx="3186111" cy="35009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515936"/>
            <a:ext cx="2590800" cy="107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967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Why?</a:t>
            </a:r>
            <a:endParaRPr lang="en-US" dirty="0"/>
          </a:p>
        </p:txBody>
      </p:sp>
      <p:sp>
        <p:nvSpPr>
          <p:cNvPr id="3" name="Content Placeholder 2"/>
          <p:cNvSpPr>
            <a:spLocks noGrp="1"/>
          </p:cNvSpPr>
          <p:nvPr>
            <p:ph idx="1"/>
          </p:nvPr>
        </p:nvSpPr>
        <p:spPr>
          <a:xfrm>
            <a:off x="569912" y="980366"/>
            <a:ext cx="8229600" cy="4525963"/>
          </a:xfrm>
        </p:spPr>
        <p:txBody>
          <a:bodyPr/>
          <a:lstStyle/>
          <a:p>
            <a:r>
              <a:rPr lang="en-US" dirty="0" smtClean="0"/>
              <a:t>“Working” on VENA/PCS for Several Years</a:t>
            </a:r>
          </a:p>
          <a:p>
            <a:r>
              <a:rPr lang="en-US" dirty="0" smtClean="0"/>
              <a:t>Observations = Status Quo?</a:t>
            </a:r>
          </a:p>
        </p:txBody>
      </p:sp>
      <p:pic>
        <p:nvPicPr>
          <p:cNvPr id="1026" name="Picture 2" descr="http://www.wdtprs.com/images2/12_03_01_funny_0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649670"/>
            <a:ext cx="4633874" cy="33926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Documents and Settings\or0028501\Local Settings\Temporary Internet Files\Content.IE5\8EOOBXKE\bullseye[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264"/>
          <a:stretch/>
        </p:blipFill>
        <p:spPr bwMode="auto">
          <a:xfrm>
            <a:off x="7696200" y="5458792"/>
            <a:ext cx="1062120" cy="116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626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Disconnect</a:t>
            </a:r>
            <a:endParaRPr lang="en-US" dirty="0"/>
          </a:p>
        </p:txBody>
      </p:sp>
      <p:sp>
        <p:nvSpPr>
          <p:cNvPr id="3" name="Content Placeholder 2"/>
          <p:cNvSpPr>
            <a:spLocks noGrp="1"/>
          </p:cNvSpPr>
          <p:nvPr>
            <p:ph idx="1"/>
          </p:nvPr>
        </p:nvSpPr>
        <p:spPr/>
        <p:txBody>
          <a:bodyPr>
            <a:normAutofit lnSpcReduction="10000"/>
          </a:bodyPr>
          <a:lstStyle/>
          <a:p>
            <a:r>
              <a:rPr lang="en-US" dirty="0" smtClean="0"/>
              <a:t>The Philosophy</a:t>
            </a:r>
          </a:p>
          <a:p>
            <a:pPr lvl="1"/>
            <a:r>
              <a:rPr lang="en-US" dirty="0" smtClean="0"/>
              <a:t>“Use the same skills with staff.” </a:t>
            </a:r>
          </a:p>
          <a:p>
            <a:pPr lvl="1"/>
            <a:r>
              <a:rPr lang="en-US" dirty="0" smtClean="0"/>
              <a:t>Transitioning to PCS is a behavior change</a:t>
            </a:r>
          </a:p>
          <a:p>
            <a:pPr lvl="1"/>
            <a:r>
              <a:rPr lang="en-US" dirty="0" smtClean="0"/>
              <a:t>PCS is grey</a:t>
            </a:r>
          </a:p>
          <a:p>
            <a:pPr marL="457200" lvl="1" indent="0">
              <a:buNone/>
            </a:pPr>
            <a:endParaRPr lang="en-US" dirty="0" smtClean="0"/>
          </a:p>
          <a:p>
            <a:r>
              <a:rPr lang="en-US" dirty="0" smtClean="0"/>
              <a:t>Is it the Same?</a:t>
            </a:r>
          </a:p>
          <a:p>
            <a:pPr lvl="1"/>
            <a:r>
              <a:rPr lang="en-US" dirty="0" smtClean="0"/>
              <a:t>Accountability? </a:t>
            </a:r>
          </a:p>
          <a:p>
            <a:pPr lvl="1"/>
            <a:r>
              <a:rPr lang="en-US" dirty="0" smtClean="0"/>
              <a:t>Scary to step out without </a:t>
            </a:r>
          </a:p>
          <a:p>
            <a:pPr marL="457200" lvl="1" indent="0">
              <a:buNone/>
            </a:pPr>
            <a:r>
              <a:rPr lang="en-US" dirty="0"/>
              <a:t> </a:t>
            </a:r>
            <a:r>
              <a:rPr lang="en-US" dirty="0" smtClean="0"/>
              <a:t>   knowing what lies ahead </a:t>
            </a:r>
          </a:p>
        </p:txBody>
      </p:sp>
      <p:pic>
        <p:nvPicPr>
          <p:cNvPr id="2050" name="Picture 2" descr="https://d262ilb51hltx0.cloudfront.net/max/800/1*V0rbOilrG94yzHLKhkUV3A.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300" y="3087867"/>
            <a:ext cx="35052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Documents and Settings\or0028501\Local Settings\Temporary Internet Files\Content.IE5\8EOOBXKE\bullseye[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264"/>
          <a:stretch/>
        </p:blipFill>
        <p:spPr bwMode="auto">
          <a:xfrm>
            <a:off x="8145350" y="5716767"/>
            <a:ext cx="898300" cy="98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02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a:xfrm>
            <a:off x="371339" y="1190804"/>
            <a:ext cx="8229600" cy="4525963"/>
          </a:xfrm>
        </p:spPr>
        <p:txBody>
          <a:bodyPr/>
          <a:lstStyle/>
          <a:p>
            <a:r>
              <a:rPr lang="en-US" dirty="0" smtClean="0"/>
              <a:t>People want to feel successful, want to do a good job</a:t>
            </a:r>
          </a:p>
          <a:p>
            <a:r>
              <a:rPr lang="en-US" dirty="0" smtClean="0"/>
              <a:t>Create the “mark” so that the approach is more important than the what the client sets as their goal.</a:t>
            </a:r>
            <a:endParaRPr lang="en-US" dirty="0"/>
          </a:p>
        </p:txBody>
      </p:sp>
      <p:pic>
        <p:nvPicPr>
          <p:cNvPr id="4" name="Picture 3" descr="C:\Documents and Settings\or0028501\Local Settings\Temporary Internet Files\Content.IE5\8EOOBXKE\bullseye[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64"/>
          <a:stretch/>
        </p:blipFill>
        <p:spPr bwMode="auto">
          <a:xfrm>
            <a:off x="8145350" y="5716767"/>
            <a:ext cx="898300" cy="98706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14249"/>
            <a:ext cx="3312075" cy="219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007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pic>
        <p:nvPicPr>
          <p:cNvPr id="4" name="Picture 3" descr="C:\Documents and Settings\or0028501\Local Settings\Temporary Internet Files\Content.IE5\8EOOBXKE\bullseye[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64"/>
          <a:stretch/>
        </p:blipFill>
        <p:spPr bwMode="auto">
          <a:xfrm>
            <a:off x="8145350" y="5716767"/>
            <a:ext cx="898300" cy="9870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868667"/>
            <a:ext cx="2867025"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4724400" y="1868667"/>
            <a:ext cx="3870100" cy="2550933"/>
          </a:xfrm>
          <a:prstGeom prst="wedgeRoundRectCallout">
            <a:avLst>
              <a:gd name="adj1" fmla="val -57106"/>
              <a:gd name="adj2" fmla="val 731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How about a Rubric???</a:t>
            </a:r>
            <a:endParaRPr lang="en-US" sz="3200" dirty="0"/>
          </a:p>
        </p:txBody>
      </p:sp>
    </p:spTree>
    <p:extLst>
      <p:ext uri="{BB962C8B-B14F-4D97-AF65-F5344CB8AC3E}">
        <p14:creationId xmlns:p14="http://schemas.microsoft.com/office/powerpoint/2010/main" val="118450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Rubric Development</a:t>
            </a: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43000"/>
            <a:ext cx="7196138" cy="5342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Documents and Settings\or0028501\Local Settings\Temporary Internet Files\Content.IE5\8EOOBXKE\bullseye[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264"/>
          <a:stretch/>
        </p:blipFill>
        <p:spPr bwMode="auto">
          <a:xfrm>
            <a:off x="8145350" y="5716767"/>
            <a:ext cx="898300" cy="98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210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3780</TotalTime>
  <Words>4199</Words>
  <Application>Microsoft Office PowerPoint</Application>
  <PresentationFormat>On-screen Show (4:3)</PresentationFormat>
  <Paragraphs>196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Defining the Target</vt:lpstr>
      <vt:lpstr>Why?</vt:lpstr>
      <vt:lpstr>A Disconnect</vt:lpstr>
      <vt:lpstr>Bottom Line</vt:lpstr>
      <vt:lpstr>HOW??</vt:lpstr>
      <vt:lpstr>Rubric Development</vt:lpstr>
      <vt:lpstr>Structure of Rubric</vt:lpstr>
      <vt:lpstr>Literally On the Same Page</vt:lpstr>
      <vt:lpstr>Difference in ME Process</vt:lpstr>
      <vt:lpstr>Limitations</vt:lpstr>
      <vt:lpstr>0</vt:lpstr>
      <vt:lpstr>1</vt:lpstr>
      <vt:lpstr>2</vt:lpstr>
      <vt:lpstr>3</vt:lpstr>
      <vt:lpstr>For More Information…</vt:lpstr>
      <vt:lpstr>Oregon WIC: Role Modeling Participant Centered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contact Oregon WIC</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mkealey</dc:creator>
  <cp:lastModifiedBy>Kealey, Marta - FNS</cp:lastModifiedBy>
  <cp:revision>50</cp:revision>
  <cp:lastPrinted>2015-04-21T13:33:30Z</cp:lastPrinted>
  <dcterms:created xsi:type="dcterms:W3CDTF">2014-03-20T15:34:02Z</dcterms:created>
  <dcterms:modified xsi:type="dcterms:W3CDTF">2015-04-24T13:59:14Z</dcterms:modified>
</cp:coreProperties>
</file>